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Lst>
  <p:sldSz cx="38404800" cy="43891200"/>
  <p:notesSz cx="6858000" cy="9144000"/>
  <p:defaultTextStyle>
    <a:defPPr>
      <a:defRPr lang="en-US"/>
    </a:defPPr>
    <a:lvl1pPr marL="0" algn="l" defTabSz="3950208" rtl="0" eaLnBrk="1" latinLnBrk="0" hangingPunct="1">
      <a:defRPr sz="7776" kern="1200">
        <a:solidFill>
          <a:schemeClr val="tx1"/>
        </a:solidFill>
        <a:latin typeface="+mn-lt"/>
        <a:ea typeface="+mn-ea"/>
        <a:cs typeface="+mn-cs"/>
      </a:defRPr>
    </a:lvl1pPr>
    <a:lvl2pPr marL="1975104" algn="l" defTabSz="3950208" rtl="0" eaLnBrk="1" latinLnBrk="0" hangingPunct="1">
      <a:defRPr sz="7776" kern="1200">
        <a:solidFill>
          <a:schemeClr val="tx1"/>
        </a:solidFill>
        <a:latin typeface="+mn-lt"/>
        <a:ea typeface="+mn-ea"/>
        <a:cs typeface="+mn-cs"/>
      </a:defRPr>
    </a:lvl2pPr>
    <a:lvl3pPr marL="3950208" algn="l" defTabSz="3950208" rtl="0" eaLnBrk="1" latinLnBrk="0" hangingPunct="1">
      <a:defRPr sz="7776" kern="1200">
        <a:solidFill>
          <a:schemeClr val="tx1"/>
        </a:solidFill>
        <a:latin typeface="+mn-lt"/>
        <a:ea typeface="+mn-ea"/>
        <a:cs typeface="+mn-cs"/>
      </a:defRPr>
    </a:lvl3pPr>
    <a:lvl4pPr marL="5925312" algn="l" defTabSz="3950208" rtl="0" eaLnBrk="1" latinLnBrk="0" hangingPunct="1">
      <a:defRPr sz="7776" kern="1200">
        <a:solidFill>
          <a:schemeClr val="tx1"/>
        </a:solidFill>
        <a:latin typeface="+mn-lt"/>
        <a:ea typeface="+mn-ea"/>
        <a:cs typeface="+mn-cs"/>
      </a:defRPr>
    </a:lvl4pPr>
    <a:lvl5pPr marL="7900416" algn="l" defTabSz="3950208" rtl="0" eaLnBrk="1" latinLnBrk="0" hangingPunct="1">
      <a:defRPr sz="7776" kern="1200">
        <a:solidFill>
          <a:schemeClr val="tx1"/>
        </a:solidFill>
        <a:latin typeface="+mn-lt"/>
        <a:ea typeface="+mn-ea"/>
        <a:cs typeface="+mn-cs"/>
      </a:defRPr>
    </a:lvl5pPr>
    <a:lvl6pPr marL="9875520" algn="l" defTabSz="3950208" rtl="0" eaLnBrk="1" latinLnBrk="0" hangingPunct="1">
      <a:defRPr sz="7776" kern="1200">
        <a:solidFill>
          <a:schemeClr val="tx1"/>
        </a:solidFill>
        <a:latin typeface="+mn-lt"/>
        <a:ea typeface="+mn-ea"/>
        <a:cs typeface="+mn-cs"/>
      </a:defRPr>
    </a:lvl6pPr>
    <a:lvl7pPr marL="11850624" algn="l" defTabSz="3950208" rtl="0" eaLnBrk="1" latinLnBrk="0" hangingPunct="1">
      <a:defRPr sz="7776" kern="1200">
        <a:solidFill>
          <a:schemeClr val="tx1"/>
        </a:solidFill>
        <a:latin typeface="+mn-lt"/>
        <a:ea typeface="+mn-ea"/>
        <a:cs typeface="+mn-cs"/>
      </a:defRPr>
    </a:lvl7pPr>
    <a:lvl8pPr marL="13825728" algn="l" defTabSz="3950208" rtl="0" eaLnBrk="1" latinLnBrk="0" hangingPunct="1">
      <a:defRPr sz="7776" kern="1200">
        <a:solidFill>
          <a:schemeClr val="tx1"/>
        </a:solidFill>
        <a:latin typeface="+mn-lt"/>
        <a:ea typeface="+mn-ea"/>
        <a:cs typeface="+mn-cs"/>
      </a:defRPr>
    </a:lvl8pPr>
    <a:lvl9pPr marL="15800832" algn="l" defTabSz="3950208" rtl="0" eaLnBrk="1" latinLnBrk="0" hangingPunct="1">
      <a:defRPr sz="7776"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horzBarState="maximized">
    <p:restoredLeft sz="9184" autoAdjust="0"/>
    <p:restoredTop sz="94660"/>
  </p:normalViewPr>
  <p:slideViewPr>
    <p:cSldViewPr snapToGrid="0">
      <p:cViewPr>
        <p:scale>
          <a:sx n="10" d="100"/>
          <a:sy n="10" d="100"/>
        </p:scale>
        <p:origin x="1854" y="27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ableStyles" Target="tableStyles.xml"/><Relationship Id="rId5" Type="http://schemas.openxmlformats.org/officeDocument/2006/relationships/theme" Target="theme/theme1.xml"/><Relationship Id="rId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880360" y="7183123"/>
            <a:ext cx="32644080" cy="15280640"/>
          </a:xfrm>
        </p:spPr>
        <p:txBody>
          <a:bodyPr anchor="b"/>
          <a:lstStyle>
            <a:lvl1pPr algn="ctr">
              <a:defRPr sz="25200"/>
            </a:lvl1pPr>
          </a:lstStyle>
          <a:p>
            <a:r>
              <a:rPr lang="en-US" smtClean="0"/>
              <a:t>Click to edit Master title style</a:t>
            </a:r>
            <a:endParaRPr lang="en-US" dirty="0"/>
          </a:p>
        </p:txBody>
      </p:sp>
      <p:sp>
        <p:nvSpPr>
          <p:cNvPr id="3" name="Subtitle 2"/>
          <p:cNvSpPr>
            <a:spLocks noGrp="1"/>
          </p:cNvSpPr>
          <p:nvPr>
            <p:ph type="subTitle" idx="1"/>
          </p:nvPr>
        </p:nvSpPr>
        <p:spPr>
          <a:xfrm>
            <a:off x="4800600" y="23053043"/>
            <a:ext cx="28803600" cy="10596877"/>
          </a:xfrm>
        </p:spPr>
        <p:txBody>
          <a:bodyPr/>
          <a:lstStyle>
            <a:lvl1pPr marL="0" indent="0" algn="ctr">
              <a:buNone/>
              <a:defRPr sz="10080"/>
            </a:lvl1pPr>
            <a:lvl2pPr marL="1920240" indent="0" algn="ctr">
              <a:buNone/>
              <a:defRPr sz="8400"/>
            </a:lvl2pPr>
            <a:lvl3pPr marL="3840480" indent="0" algn="ctr">
              <a:buNone/>
              <a:defRPr sz="7560"/>
            </a:lvl3pPr>
            <a:lvl4pPr marL="5760720" indent="0" algn="ctr">
              <a:buNone/>
              <a:defRPr sz="6720"/>
            </a:lvl4pPr>
            <a:lvl5pPr marL="7680960" indent="0" algn="ctr">
              <a:buNone/>
              <a:defRPr sz="6720"/>
            </a:lvl5pPr>
            <a:lvl6pPr marL="9601200" indent="0" algn="ctr">
              <a:buNone/>
              <a:defRPr sz="6720"/>
            </a:lvl6pPr>
            <a:lvl7pPr marL="11521440" indent="0" algn="ctr">
              <a:buNone/>
              <a:defRPr sz="6720"/>
            </a:lvl7pPr>
            <a:lvl8pPr marL="13441680" indent="0" algn="ctr">
              <a:buNone/>
              <a:defRPr sz="6720"/>
            </a:lvl8pPr>
            <a:lvl9pPr marL="15361920" indent="0" algn="ctr">
              <a:buNone/>
              <a:defRPr sz="672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36D16A69-7A5D-4A11-B115-0D4B1717A24A}" type="datetimeFigureOut">
              <a:rPr lang="en-US" smtClean="0"/>
              <a:t>6/3/2016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0CAD19-2BD2-4E25-8798-BF2078AF2BEE}" type="slidenum">
              <a:rPr lang="en-US" smtClean="0"/>
              <a:t>‹#›</a:t>
            </a:fld>
            <a:endParaRPr lang="en-US"/>
          </a:p>
        </p:txBody>
      </p:sp>
    </p:spTree>
    <p:extLst>
      <p:ext uri="{BB962C8B-B14F-4D97-AF65-F5344CB8AC3E}">
        <p14:creationId xmlns:p14="http://schemas.microsoft.com/office/powerpoint/2010/main" val="19098609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6D16A69-7A5D-4A11-B115-0D4B1717A24A}" type="datetimeFigureOut">
              <a:rPr lang="en-US" smtClean="0"/>
              <a:t>6/3/2016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0CAD19-2BD2-4E25-8798-BF2078AF2BEE}" type="slidenum">
              <a:rPr lang="en-US" smtClean="0"/>
              <a:t>‹#›</a:t>
            </a:fld>
            <a:endParaRPr lang="en-US"/>
          </a:p>
        </p:txBody>
      </p:sp>
    </p:spTree>
    <p:extLst>
      <p:ext uri="{BB962C8B-B14F-4D97-AF65-F5344CB8AC3E}">
        <p14:creationId xmlns:p14="http://schemas.microsoft.com/office/powerpoint/2010/main" val="22658531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7483437" y="2336800"/>
            <a:ext cx="8281035" cy="37195763"/>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2640332" y="2336800"/>
            <a:ext cx="24363045" cy="37195763"/>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6D16A69-7A5D-4A11-B115-0D4B1717A24A}" type="datetimeFigureOut">
              <a:rPr lang="en-US" smtClean="0"/>
              <a:t>6/3/2016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0CAD19-2BD2-4E25-8798-BF2078AF2BEE}" type="slidenum">
              <a:rPr lang="en-US" smtClean="0"/>
              <a:t>‹#›</a:t>
            </a:fld>
            <a:endParaRPr lang="en-US"/>
          </a:p>
        </p:txBody>
      </p:sp>
    </p:spTree>
    <p:extLst>
      <p:ext uri="{BB962C8B-B14F-4D97-AF65-F5344CB8AC3E}">
        <p14:creationId xmlns:p14="http://schemas.microsoft.com/office/powerpoint/2010/main" val="5571251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6D16A69-7A5D-4A11-B115-0D4B1717A24A}" type="datetimeFigureOut">
              <a:rPr lang="en-US" smtClean="0"/>
              <a:t>6/3/2016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0CAD19-2BD2-4E25-8798-BF2078AF2BEE}" type="slidenum">
              <a:rPr lang="en-US" smtClean="0"/>
              <a:t>‹#›</a:t>
            </a:fld>
            <a:endParaRPr lang="en-US"/>
          </a:p>
        </p:txBody>
      </p:sp>
    </p:spTree>
    <p:extLst>
      <p:ext uri="{BB962C8B-B14F-4D97-AF65-F5344CB8AC3E}">
        <p14:creationId xmlns:p14="http://schemas.microsoft.com/office/powerpoint/2010/main" val="29034830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620330" y="10942333"/>
            <a:ext cx="33124140" cy="18257517"/>
          </a:xfrm>
        </p:spPr>
        <p:txBody>
          <a:bodyPr anchor="b"/>
          <a:lstStyle>
            <a:lvl1pPr>
              <a:defRPr sz="25200"/>
            </a:lvl1pPr>
          </a:lstStyle>
          <a:p>
            <a:r>
              <a:rPr lang="en-US" smtClean="0"/>
              <a:t>Click to edit Master title style</a:t>
            </a:r>
            <a:endParaRPr lang="en-US" dirty="0"/>
          </a:p>
        </p:txBody>
      </p:sp>
      <p:sp>
        <p:nvSpPr>
          <p:cNvPr id="3" name="Text Placeholder 2"/>
          <p:cNvSpPr>
            <a:spLocks noGrp="1"/>
          </p:cNvSpPr>
          <p:nvPr>
            <p:ph type="body" idx="1"/>
          </p:nvPr>
        </p:nvSpPr>
        <p:spPr>
          <a:xfrm>
            <a:off x="2620330" y="29372573"/>
            <a:ext cx="33124140" cy="9601197"/>
          </a:xfrm>
        </p:spPr>
        <p:txBody>
          <a:bodyPr/>
          <a:lstStyle>
            <a:lvl1pPr marL="0" indent="0">
              <a:buNone/>
              <a:defRPr sz="10080">
                <a:solidFill>
                  <a:schemeClr val="tx1"/>
                </a:solidFill>
              </a:defRPr>
            </a:lvl1pPr>
            <a:lvl2pPr marL="1920240" indent="0">
              <a:buNone/>
              <a:defRPr sz="8400">
                <a:solidFill>
                  <a:schemeClr val="tx1">
                    <a:tint val="75000"/>
                  </a:schemeClr>
                </a:solidFill>
              </a:defRPr>
            </a:lvl2pPr>
            <a:lvl3pPr marL="3840480" indent="0">
              <a:buNone/>
              <a:defRPr sz="7560">
                <a:solidFill>
                  <a:schemeClr val="tx1">
                    <a:tint val="75000"/>
                  </a:schemeClr>
                </a:solidFill>
              </a:defRPr>
            </a:lvl3pPr>
            <a:lvl4pPr marL="5760720" indent="0">
              <a:buNone/>
              <a:defRPr sz="6720">
                <a:solidFill>
                  <a:schemeClr val="tx1">
                    <a:tint val="75000"/>
                  </a:schemeClr>
                </a:solidFill>
              </a:defRPr>
            </a:lvl4pPr>
            <a:lvl5pPr marL="7680960" indent="0">
              <a:buNone/>
              <a:defRPr sz="6720">
                <a:solidFill>
                  <a:schemeClr val="tx1">
                    <a:tint val="75000"/>
                  </a:schemeClr>
                </a:solidFill>
              </a:defRPr>
            </a:lvl5pPr>
            <a:lvl6pPr marL="9601200" indent="0">
              <a:buNone/>
              <a:defRPr sz="6720">
                <a:solidFill>
                  <a:schemeClr val="tx1">
                    <a:tint val="75000"/>
                  </a:schemeClr>
                </a:solidFill>
              </a:defRPr>
            </a:lvl6pPr>
            <a:lvl7pPr marL="11521440" indent="0">
              <a:buNone/>
              <a:defRPr sz="6720">
                <a:solidFill>
                  <a:schemeClr val="tx1">
                    <a:tint val="75000"/>
                  </a:schemeClr>
                </a:solidFill>
              </a:defRPr>
            </a:lvl7pPr>
            <a:lvl8pPr marL="13441680" indent="0">
              <a:buNone/>
              <a:defRPr sz="6720">
                <a:solidFill>
                  <a:schemeClr val="tx1">
                    <a:tint val="75000"/>
                  </a:schemeClr>
                </a:solidFill>
              </a:defRPr>
            </a:lvl8pPr>
            <a:lvl9pPr marL="15361920" indent="0">
              <a:buNone/>
              <a:defRPr sz="672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36D16A69-7A5D-4A11-B115-0D4B1717A24A}" type="datetimeFigureOut">
              <a:rPr lang="en-US" smtClean="0"/>
              <a:t>6/3/2016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0CAD19-2BD2-4E25-8798-BF2078AF2BEE}" type="slidenum">
              <a:rPr lang="en-US" smtClean="0"/>
              <a:t>‹#›</a:t>
            </a:fld>
            <a:endParaRPr lang="en-US"/>
          </a:p>
        </p:txBody>
      </p:sp>
    </p:spTree>
    <p:extLst>
      <p:ext uri="{BB962C8B-B14F-4D97-AF65-F5344CB8AC3E}">
        <p14:creationId xmlns:p14="http://schemas.microsoft.com/office/powerpoint/2010/main" val="24815567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2640330" y="11684000"/>
            <a:ext cx="16322040" cy="27848563"/>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19442430" y="11684000"/>
            <a:ext cx="16322040" cy="27848563"/>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36D16A69-7A5D-4A11-B115-0D4B1717A24A}" type="datetimeFigureOut">
              <a:rPr lang="en-US" smtClean="0"/>
              <a:t>6/3/2016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60CAD19-2BD2-4E25-8798-BF2078AF2BEE}" type="slidenum">
              <a:rPr lang="en-US" smtClean="0"/>
              <a:t>‹#›</a:t>
            </a:fld>
            <a:endParaRPr lang="en-US"/>
          </a:p>
        </p:txBody>
      </p:sp>
    </p:spTree>
    <p:extLst>
      <p:ext uri="{BB962C8B-B14F-4D97-AF65-F5344CB8AC3E}">
        <p14:creationId xmlns:p14="http://schemas.microsoft.com/office/powerpoint/2010/main" val="19307659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645332" y="2336810"/>
            <a:ext cx="33124140" cy="848360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2645336" y="10759443"/>
            <a:ext cx="16247028" cy="5273037"/>
          </a:xfrm>
        </p:spPr>
        <p:txBody>
          <a:bodyPr anchor="b"/>
          <a:lstStyle>
            <a:lvl1pPr marL="0" indent="0">
              <a:buNone/>
              <a:defRPr sz="10080" b="1"/>
            </a:lvl1pPr>
            <a:lvl2pPr marL="1920240" indent="0">
              <a:buNone/>
              <a:defRPr sz="8400" b="1"/>
            </a:lvl2pPr>
            <a:lvl3pPr marL="3840480" indent="0">
              <a:buNone/>
              <a:defRPr sz="7560" b="1"/>
            </a:lvl3pPr>
            <a:lvl4pPr marL="5760720" indent="0">
              <a:buNone/>
              <a:defRPr sz="6720" b="1"/>
            </a:lvl4pPr>
            <a:lvl5pPr marL="7680960" indent="0">
              <a:buNone/>
              <a:defRPr sz="6720" b="1"/>
            </a:lvl5pPr>
            <a:lvl6pPr marL="9601200" indent="0">
              <a:buNone/>
              <a:defRPr sz="6720" b="1"/>
            </a:lvl6pPr>
            <a:lvl7pPr marL="11521440" indent="0">
              <a:buNone/>
              <a:defRPr sz="6720" b="1"/>
            </a:lvl7pPr>
            <a:lvl8pPr marL="13441680" indent="0">
              <a:buNone/>
              <a:defRPr sz="6720" b="1"/>
            </a:lvl8pPr>
            <a:lvl9pPr marL="15361920" indent="0">
              <a:buNone/>
              <a:defRPr sz="6720" b="1"/>
            </a:lvl9pPr>
          </a:lstStyle>
          <a:p>
            <a:pPr lvl="0"/>
            <a:r>
              <a:rPr lang="en-US" smtClean="0"/>
              <a:t>Edit Master text styles</a:t>
            </a:r>
          </a:p>
        </p:txBody>
      </p:sp>
      <p:sp>
        <p:nvSpPr>
          <p:cNvPr id="4" name="Content Placeholder 3"/>
          <p:cNvSpPr>
            <a:spLocks noGrp="1"/>
          </p:cNvSpPr>
          <p:nvPr>
            <p:ph sz="half" idx="2"/>
          </p:nvPr>
        </p:nvSpPr>
        <p:spPr>
          <a:xfrm>
            <a:off x="2645336" y="16032480"/>
            <a:ext cx="16247028" cy="23581363"/>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19442432" y="10759443"/>
            <a:ext cx="16327042" cy="5273037"/>
          </a:xfrm>
        </p:spPr>
        <p:txBody>
          <a:bodyPr anchor="b"/>
          <a:lstStyle>
            <a:lvl1pPr marL="0" indent="0">
              <a:buNone/>
              <a:defRPr sz="10080" b="1"/>
            </a:lvl1pPr>
            <a:lvl2pPr marL="1920240" indent="0">
              <a:buNone/>
              <a:defRPr sz="8400" b="1"/>
            </a:lvl2pPr>
            <a:lvl3pPr marL="3840480" indent="0">
              <a:buNone/>
              <a:defRPr sz="7560" b="1"/>
            </a:lvl3pPr>
            <a:lvl4pPr marL="5760720" indent="0">
              <a:buNone/>
              <a:defRPr sz="6720" b="1"/>
            </a:lvl4pPr>
            <a:lvl5pPr marL="7680960" indent="0">
              <a:buNone/>
              <a:defRPr sz="6720" b="1"/>
            </a:lvl5pPr>
            <a:lvl6pPr marL="9601200" indent="0">
              <a:buNone/>
              <a:defRPr sz="6720" b="1"/>
            </a:lvl6pPr>
            <a:lvl7pPr marL="11521440" indent="0">
              <a:buNone/>
              <a:defRPr sz="6720" b="1"/>
            </a:lvl7pPr>
            <a:lvl8pPr marL="13441680" indent="0">
              <a:buNone/>
              <a:defRPr sz="6720" b="1"/>
            </a:lvl8pPr>
            <a:lvl9pPr marL="15361920" indent="0">
              <a:buNone/>
              <a:defRPr sz="6720" b="1"/>
            </a:lvl9pPr>
          </a:lstStyle>
          <a:p>
            <a:pPr lvl="0"/>
            <a:r>
              <a:rPr lang="en-US" smtClean="0"/>
              <a:t>Edit Master text styles</a:t>
            </a:r>
          </a:p>
        </p:txBody>
      </p:sp>
      <p:sp>
        <p:nvSpPr>
          <p:cNvPr id="6" name="Content Placeholder 5"/>
          <p:cNvSpPr>
            <a:spLocks noGrp="1"/>
          </p:cNvSpPr>
          <p:nvPr>
            <p:ph sz="quarter" idx="4"/>
          </p:nvPr>
        </p:nvSpPr>
        <p:spPr>
          <a:xfrm>
            <a:off x="19442432" y="16032480"/>
            <a:ext cx="16327042" cy="23581363"/>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36D16A69-7A5D-4A11-B115-0D4B1717A24A}" type="datetimeFigureOut">
              <a:rPr lang="en-US" smtClean="0"/>
              <a:t>6/3/2016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60CAD19-2BD2-4E25-8798-BF2078AF2BEE}" type="slidenum">
              <a:rPr lang="en-US" smtClean="0"/>
              <a:t>‹#›</a:t>
            </a:fld>
            <a:endParaRPr lang="en-US"/>
          </a:p>
        </p:txBody>
      </p:sp>
    </p:spTree>
    <p:extLst>
      <p:ext uri="{BB962C8B-B14F-4D97-AF65-F5344CB8AC3E}">
        <p14:creationId xmlns:p14="http://schemas.microsoft.com/office/powerpoint/2010/main" val="2670010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36D16A69-7A5D-4A11-B115-0D4B1717A24A}" type="datetimeFigureOut">
              <a:rPr lang="en-US" smtClean="0"/>
              <a:t>6/3/2016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60CAD19-2BD2-4E25-8798-BF2078AF2BEE}" type="slidenum">
              <a:rPr lang="en-US" smtClean="0"/>
              <a:t>‹#›</a:t>
            </a:fld>
            <a:endParaRPr lang="en-US"/>
          </a:p>
        </p:txBody>
      </p:sp>
    </p:spTree>
    <p:extLst>
      <p:ext uri="{BB962C8B-B14F-4D97-AF65-F5344CB8AC3E}">
        <p14:creationId xmlns:p14="http://schemas.microsoft.com/office/powerpoint/2010/main" val="19620338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6D16A69-7A5D-4A11-B115-0D4B1717A24A}" type="datetimeFigureOut">
              <a:rPr lang="en-US" smtClean="0"/>
              <a:t>6/3/2016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60CAD19-2BD2-4E25-8798-BF2078AF2BEE}" type="slidenum">
              <a:rPr lang="en-US" smtClean="0"/>
              <a:t>‹#›</a:t>
            </a:fld>
            <a:endParaRPr lang="en-US"/>
          </a:p>
        </p:txBody>
      </p:sp>
    </p:spTree>
    <p:extLst>
      <p:ext uri="{BB962C8B-B14F-4D97-AF65-F5344CB8AC3E}">
        <p14:creationId xmlns:p14="http://schemas.microsoft.com/office/powerpoint/2010/main" val="15631391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645332" y="2926080"/>
            <a:ext cx="12386548" cy="10241280"/>
          </a:xfrm>
        </p:spPr>
        <p:txBody>
          <a:bodyPr anchor="b"/>
          <a:lstStyle>
            <a:lvl1pPr>
              <a:defRPr sz="13440"/>
            </a:lvl1pPr>
          </a:lstStyle>
          <a:p>
            <a:r>
              <a:rPr lang="en-US" smtClean="0"/>
              <a:t>Click to edit Master title style</a:t>
            </a:r>
            <a:endParaRPr lang="en-US" dirty="0"/>
          </a:p>
        </p:txBody>
      </p:sp>
      <p:sp>
        <p:nvSpPr>
          <p:cNvPr id="3" name="Content Placeholder 2"/>
          <p:cNvSpPr>
            <a:spLocks noGrp="1"/>
          </p:cNvSpPr>
          <p:nvPr>
            <p:ph idx="1"/>
          </p:nvPr>
        </p:nvSpPr>
        <p:spPr>
          <a:xfrm>
            <a:off x="16327042" y="6319530"/>
            <a:ext cx="19442430" cy="31191200"/>
          </a:xfrm>
        </p:spPr>
        <p:txBody>
          <a:bodyPr/>
          <a:lstStyle>
            <a:lvl1pPr>
              <a:defRPr sz="13440"/>
            </a:lvl1pPr>
            <a:lvl2pPr>
              <a:defRPr sz="11760"/>
            </a:lvl2pPr>
            <a:lvl3pPr>
              <a:defRPr sz="10080"/>
            </a:lvl3pPr>
            <a:lvl4pPr>
              <a:defRPr sz="8400"/>
            </a:lvl4pPr>
            <a:lvl5pPr>
              <a:defRPr sz="8400"/>
            </a:lvl5pPr>
            <a:lvl6pPr>
              <a:defRPr sz="8400"/>
            </a:lvl6pPr>
            <a:lvl7pPr>
              <a:defRPr sz="8400"/>
            </a:lvl7pPr>
            <a:lvl8pPr>
              <a:defRPr sz="8400"/>
            </a:lvl8pPr>
            <a:lvl9pPr>
              <a:defRPr sz="84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2645332" y="13167360"/>
            <a:ext cx="12386548" cy="24394163"/>
          </a:xfrm>
        </p:spPr>
        <p:txBody>
          <a:bodyPr/>
          <a:lstStyle>
            <a:lvl1pPr marL="0" indent="0">
              <a:buNone/>
              <a:defRPr sz="6720"/>
            </a:lvl1pPr>
            <a:lvl2pPr marL="1920240" indent="0">
              <a:buNone/>
              <a:defRPr sz="5880"/>
            </a:lvl2pPr>
            <a:lvl3pPr marL="3840480" indent="0">
              <a:buNone/>
              <a:defRPr sz="5040"/>
            </a:lvl3pPr>
            <a:lvl4pPr marL="5760720" indent="0">
              <a:buNone/>
              <a:defRPr sz="4200"/>
            </a:lvl4pPr>
            <a:lvl5pPr marL="7680960" indent="0">
              <a:buNone/>
              <a:defRPr sz="4200"/>
            </a:lvl5pPr>
            <a:lvl6pPr marL="9601200" indent="0">
              <a:buNone/>
              <a:defRPr sz="4200"/>
            </a:lvl6pPr>
            <a:lvl7pPr marL="11521440" indent="0">
              <a:buNone/>
              <a:defRPr sz="4200"/>
            </a:lvl7pPr>
            <a:lvl8pPr marL="13441680" indent="0">
              <a:buNone/>
              <a:defRPr sz="4200"/>
            </a:lvl8pPr>
            <a:lvl9pPr marL="15361920" indent="0">
              <a:buNone/>
              <a:defRPr sz="4200"/>
            </a:lvl9pPr>
          </a:lstStyle>
          <a:p>
            <a:pPr lvl="0"/>
            <a:r>
              <a:rPr lang="en-US" smtClean="0"/>
              <a:t>Edit Master text styles</a:t>
            </a:r>
          </a:p>
        </p:txBody>
      </p:sp>
      <p:sp>
        <p:nvSpPr>
          <p:cNvPr id="5" name="Date Placeholder 4"/>
          <p:cNvSpPr>
            <a:spLocks noGrp="1"/>
          </p:cNvSpPr>
          <p:nvPr>
            <p:ph type="dt" sz="half" idx="10"/>
          </p:nvPr>
        </p:nvSpPr>
        <p:spPr/>
        <p:txBody>
          <a:bodyPr/>
          <a:lstStyle/>
          <a:p>
            <a:fld id="{36D16A69-7A5D-4A11-B115-0D4B1717A24A}" type="datetimeFigureOut">
              <a:rPr lang="en-US" smtClean="0"/>
              <a:t>6/3/2016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60CAD19-2BD2-4E25-8798-BF2078AF2BEE}" type="slidenum">
              <a:rPr lang="en-US" smtClean="0"/>
              <a:t>‹#›</a:t>
            </a:fld>
            <a:endParaRPr lang="en-US"/>
          </a:p>
        </p:txBody>
      </p:sp>
    </p:spTree>
    <p:extLst>
      <p:ext uri="{BB962C8B-B14F-4D97-AF65-F5344CB8AC3E}">
        <p14:creationId xmlns:p14="http://schemas.microsoft.com/office/powerpoint/2010/main" val="16481218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645332" y="2926080"/>
            <a:ext cx="12386548" cy="10241280"/>
          </a:xfrm>
        </p:spPr>
        <p:txBody>
          <a:bodyPr anchor="b"/>
          <a:lstStyle>
            <a:lvl1pPr>
              <a:defRPr sz="1344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6327042" y="6319530"/>
            <a:ext cx="19442430" cy="31191200"/>
          </a:xfrm>
        </p:spPr>
        <p:txBody>
          <a:bodyPr anchor="t"/>
          <a:lstStyle>
            <a:lvl1pPr marL="0" indent="0">
              <a:buNone/>
              <a:defRPr sz="13440"/>
            </a:lvl1pPr>
            <a:lvl2pPr marL="1920240" indent="0">
              <a:buNone/>
              <a:defRPr sz="11760"/>
            </a:lvl2pPr>
            <a:lvl3pPr marL="3840480" indent="0">
              <a:buNone/>
              <a:defRPr sz="10080"/>
            </a:lvl3pPr>
            <a:lvl4pPr marL="5760720" indent="0">
              <a:buNone/>
              <a:defRPr sz="8400"/>
            </a:lvl4pPr>
            <a:lvl5pPr marL="7680960" indent="0">
              <a:buNone/>
              <a:defRPr sz="8400"/>
            </a:lvl5pPr>
            <a:lvl6pPr marL="9601200" indent="0">
              <a:buNone/>
              <a:defRPr sz="8400"/>
            </a:lvl6pPr>
            <a:lvl7pPr marL="11521440" indent="0">
              <a:buNone/>
              <a:defRPr sz="8400"/>
            </a:lvl7pPr>
            <a:lvl8pPr marL="13441680" indent="0">
              <a:buNone/>
              <a:defRPr sz="8400"/>
            </a:lvl8pPr>
            <a:lvl9pPr marL="15361920" indent="0">
              <a:buNone/>
              <a:defRPr sz="8400"/>
            </a:lvl9pPr>
          </a:lstStyle>
          <a:p>
            <a:r>
              <a:rPr lang="en-US" smtClean="0"/>
              <a:t>Click icon to add picture</a:t>
            </a:r>
            <a:endParaRPr lang="en-US" dirty="0"/>
          </a:p>
        </p:txBody>
      </p:sp>
      <p:sp>
        <p:nvSpPr>
          <p:cNvPr id="4" name="Text Placeholder 3"/>
          <p:cNvSpPr>
            <a:spLocks noGrp="1"/>
          </p:cNvSpPr>
          <p:nvPr>
            <p:ph type="body" sz="half" idx="2"/>
          </p:nvPr>
        </p:nvSpPr>
        <p:spPr>
          <a:xfrm>
            <a:off x="2645332" y="13167360"/>
            <a:ext cx="12386548" cy="24394163"/>
          </a:xfrm>
        </p:spPr>
        <p:txBody>
          <a:bodyPr/>
          <a:lstStyle>
            <a:lvl1pPr marL="0" indent="0">
              <a:buNone/>
              <a:defRPr sz="6720"/>
            </a:lvl1pPr>
            <a:lvl2pPr marL="1920240" indent="0">
              <a:buNone/>
              <a:defRPr sz="5880"/>
            </a:lvl2pPr>
            <a:lvl3pPr marL="3840480" indent="0">
              <a:buNone/>
              <a:defRPr sz="5040"/>
            </a:lvl3pPr>
            <a:lvl4pPr marL="5760720" indent="0">
              <a:buNone/>
              <a:defRPr sz="4200"/>
            </a:lvl4pPr>
            <a:lvl5pPr marL="7680960" indent="0">
              <a:buNone/>
              <a:defRPr sz="4200"/>
            </a:lvl5pPr>
            <a:lvl6pPr marL="9601200" indent="0">
              <a:buNone/>
              <a:defRPr sz="4200"/>
            </a:lvl6pPr>
            <a:lvl7pPr marL="11521440" indent="0">
              <a:buNone/>
              <a:defRPr sz="4200"/>
            </a:lvl7pPr>
            <a:lvl8pPr marL="13441680" indent="0">
              <a:buNone/>
              <a:defRPr sz="4200"/>
            </a:lvl8pPr>
            <a:lvl9pPr marL="15361920" indent="0">
              <a:buNone/>
              <a:defRPr sz="4200"/>
            </a:lvl9pPr>
          </a:lstStyle>
          <a:p>
            <a:pPr lvl="0"/>
            <a:r>
              <a:rPr lang="en-US" smtClean="0"/>
              <a:t>Edit Master text styles</a:t>
            </a:r>
          </a:p>
        </p:txBody>
      </p:sp>
      <p:sp>
        <p:nvSpPr>
          <p:cNvPr id="5" name="Date Placeholder 4"/>
          <p:cNvSpPr>
            <a:spLocks noGrp="1"/>
          </p:cNvSpPr>
          <p:nvPr>
            <p:ph type="dt" sz="half" idx="10"/>
          </p:nvPr>
        </p:nvSpPr>
        <p:spPr/>
        <p:txBody>
          <a:bodyPr/>
          <a:lstStyle/>
          <a:p>
            <a:fld id="{36D16A69-7A5D-4A11-B115-0D4B1717A24A}" type="datetimeFigureOut">
              <a:rPr lang="en-US" smtClean="0"/>
              <a:t>6/3/2016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60CAD19-2BD2-4E25-8798-BF2078AF2BEE}" type="slidenum">
              <a:rPr lang="en-US" smtClean="0"/>
              <a:t>‹#›</a:t>
            </a:fld>
            <a:endParaRPr lang="en-US"/>
          </a:p>
        </p:txBody>
      </p:sp>
    </p:spTree>
    <p:extLst>
      <p:ext uri="{BB962C8B-B14F-4D97-AF65-F5344CB8AC3E}">
        <p14:creationId xmlns:p14="http://schemas.microsoft.com/office/powerpoint/2010/main" val="10601117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40330" y="2336810"/>
            <a:ext cx="33124140" cy="848360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2640330" y="11684000"/>
            <a:ext cx="33124140" cy="27848563"/>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2640330" y="40680650"/>
            <a:ext cx="8641080" cy="2336800"/>
          </a:xfrm>
          <a:prstGeom prst="rect">
            <a:avLst/>
          </a:prstGeom>
        </p:spPr>
        <p:txBody>
          <a:bodyPr vert="horz" lIns="91440" tIns="45720" rIns="91440" bIns="45720" rtlCol="0" anchor="ctr"/>
          <a:lstStyle>
            <a:lvl1pPr algn="l">
              <a:defRPr sz="5040">
                <a:solidFill>
                  <a:schemeClr val="tx1">
                    <a:tint val="75000"/>
                  </a:schemeClr>
                </a:solidFill>
              </a:defRPr>
            </a:lvl1pPr>
          </a:lstStyle>
          <a:p>
            <a:fld id="{36D16A69-7A5D-4A11-B115-0D4B1717A24A}" type="datetimeFigureOut">
              <a:rPr lang="en-US" smtClean="0"/>
              <a:t>6/3/2016</a:t>
            </a:fld>
            <a:endParaRPr lang="en-US"/>
          </a:p>
        </p:txBody>
      </p:sp>
      <p:sp>
        <p:nvSpPr>
          <p:cNvPr id="5" name="Footer Placeholder 4"/>
          <p:cNvSpPr>
            <a:spLocks noGrp="1"/>
          </p:cNvSpPr>
          <p:nvPr>
            <p:ph type="ftr" sz="quarter" idx="3"/>
          </p:nvPr>
        </p:nvSpPr>
        <p:spPr>
          <a:xfrm>
            <a:off x="12721590" y="40680650"/>
            <a:ext cx="12961620" cy="2336800"/>
          </a:xfrm>
          <a:prstGeom prst="rect">
            <a:avLst/>
          </a:prstGeom>
        </p:spPr>
        <p:txBody>
          <a:bodyPr vert="horz" lIns="91440" tIns="45720" rIns="91440" bIns="45720" rtlCol="0" anchor="ctr"/>
          <a:lstStyle>
            <a:lvl1pPr algn="ctr">
              <a:defRPr sz="504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27123390" y="40680650"/>
            <a:ext cx="8641080" cy="2336800"/>
          </a:xfrm>
          <a:prstGeom prst="rect">
            <a:avLst/>
          </a:prstGeom>
        </p:spPr>
        <p:txBody>
          <a:bodyPr vert="horz" lIns="91440" tIns="45720" rIns="91440" bIns="45720" rtlCol="0" anchor="ctr"/>
          <a:lstStyle>
            <a:lvl1pPr algn="r">
              <a:defRPr sz="5040">
                <a:solidFill>
                  <a:schemeClr val="tx1">
                    <a:tint val="75000"/>
                  </a:schemeClr>
                </a:solidFill>
              </a:defRPr>
            </a:lvl1pPr>
          </a:lstStyle>
          <a:p>
            <a:fld id="{860CAD19-2BD2-4E25-8798-BF2078AF2BEE}" type="slidenum">
              <a:rPr lang="en-US" smtClean="0"/>
              <a:t>‹#›</a:t>
            </a:fld>
            <a:endParaRPr lang="en-US"/>
          </a:p>
        </p:txBody>
      </p:sp>
    </p:spTree>
    <p:extLst>
      <p:ext uri="{BB962C8B-B14F-4D97-AF65-F5344CB8AC3E}">
        <p14:creationId xmlns:p14="http://schemas.microsoft.com/office/powerpoint/2010/main" val="9453756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3840480" rtl="0" eaLnBrk="1" latinLnBrk="0" hangingPunct="1">
        <a:lnSpc>
          <a:spcPct val="90000"/>
        </a:lnSpc>
        <a:spcBef>
          <a:spcPct val="0"/>
        </a:spcBef>
        <a:buNone/>
        <a:defRPr sz="18480" kern="1200">
          <a:solidFill>
            <a:schemeClr val="tx1"/>
          </a:solidFill>
          <a:latin typeface="+mj-lt"/>
          <a:ea typeface="+mj-ea"/>
          <a:cs typeface="+mj-cs"/>
        </a:defRPr>
      </a:lvl1pPr>
    </p:titleStyle>
    <p:bodyStyle>
      <a:lvl1pPr marL="960120" indent="-960120" algn="l" defTabSz="3840480" rtl="0" eaLnBrk="1" latinLnBrk="0" hangingPunct="1">
        <a:lnSpc>
          <a:spcPct val="90000"/>
        </a:lnSpc>
        <a:spcBef>
          <a:spcPts val="4200"/>
        </a:spcBef>
        <a:buFont typeface="Arial" panose="020B0604020202020204" pitchFamily="34" charset="0"/>
        <a:buChar char="•"/>
        <a:defRPr sz="11760" kern="1200">
          <a:solidFill>
            <a:schemeClr val="tx1"/>
          </a:solidFill>
          <a:latin typeface="+mn-lt"/>
          <a:ea typeface="+mn-ea"/>
          <a:cs typeface="+mn-cs"/>
        </a:defRPr>
      </a:lvl1pPr>
      <a:lvl2pPr marL="2880360" indent="-960120" algn="l" defTabSz="3840480" rtl="0" eaLnBrk="1" latinLnBrk="0" hangingPunct="1">
        <a:lnSpc>
          <a:spcPct val="90000"/>
        </a:lnSpc>
        <a:spcBef>
          <a:spcPts val="2100"/>
        </a:spcBef>
        <a:buFont typeface="Arial" panose="020B0604020202020204" pitchFamily="34" charset="0"/>
        <a:buChar char="•"/>
        <a:defRPr sz="10080" kern="1200">
          <a:solidFill>
            <a:schemeClr val="tx1"/>
          </a:solidFill>
          <a:latin typeface="+mn-lt"/>
          <a:ea typeface="+mn-ea"/>
          <a:cs typeface="+mn-cs"/>
        </a:defRPr>
      </a:lvl2pPr>
      <a:lvl3pPr marL="4800600" indent="-960120" algn="l" defTabSz="3840480" rtl="0" eaLnBrk="1" latinLnBrk="0" hangingPunct="1">
        <a:lnSpc>
          <a:spcPct val="90000"/>
        </a:lnSpc>
        <a:spcBef>
          <a:spcPts val="2100"/>
        </a:spcBef>
        <a:buFont typeface="Arial" panose="020B0604020202020204" pitchFamily="34" charset="0"/>
        <a:buChar char="•"/>
        <a:defRPr sz="8400" kern="1200">
          <a:solidFill>
            <a:schemeClr val="tx1"/>
          </a:solidFill>
          <a:latin typeface="+mn-lt"/>
          <a:ea typeface="+mn-ea"/>
          <a:cs typeface="+mn-cs"/>
        </a:defRPr>
      </a:lvl3pPr>
      <a:lvl4pPr marL="672084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4pPr>
      <a:lvl5pPr marL="864108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5pPr>
      <a:lvl6pPr marL="1056132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6pPr>
      <a:lvl7pPr marL="1248156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7pPr>
      <a:lvl8pPr marL="1440180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8pPr>
      <a:lvl9pPr marL="1632204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9pPr>
    </p:bodyStyle>
    <p:otherStyle>
      <a:defPPr>
        <a:defRPr lang="en-US"/>
      </a:defPPr>
      <a:lvl1pPr marL="0" algn="l" defTabSz="3840480" rtl="0" eaLnBrk="1" latinLnBrk="0" hangingPunct="1">
        <a:defRPr sz="7560" kern="1200">
          <a:solidFill>
            <a:schemeClr val="tx1"/>
          </a:solidFill>
          <a:latin typeface="+mn-lt"/>
          <a:ea typeface="+mn-ea"/>
          <a:cs typeface="+mn-cs"/>
        </a:defRPr>
      </a:lvl1pPr>
      <a:lvl2pPr marL="1920240" algn="l" defTabSz="3840480" rtl="0" eaLnBrk="1" latinLnBrk="0" hangingPunct="1">
        <a:defRPr sz="7560" kern="1200">
          <a:solidFill>
            <a:schemeClr val="tx1"/>
          </a:solidFill>
          <a:latin typeface="+mn-lt"/>
          <a:ea typeface="+mn-ea"/>
          <a:cs typeface="+mn-cs"/>
        </a:defRPr>
      </a:lvl2pPr>
      <a:lvl3pPr marL="3840480" algn="l" defTabSz="3840480" rtl="0" eaLnBrk="1" latinLnBrk="0" hangingPunct="1">
        <a:defRPr sz="7560" kern="1200">
          <a:solidFill>
            <a:schemeClr val="tx1"/>
          </a:solidFill>
          <a:latin typeface="+mn-lt"/>
          <a:ea typeface="+mn-ea"/>
          <a:cs typeface="+mn-cs"/>
        </a:defRPr>
      </a:lvl3pPr>
      <a:lvl4pPr marL="5760720" algn="l" defTabSz="3840480" rtl="0" eaLnBrk="1" latinLnBrk="0" hangingPunct="1">
        <a:defRPr sz="7560" kern="1200">
          <a:solidFill>
            <a:schemeClr val="tx1"/>
          </a:solidFill>
          <a:latin typeface="+mn-lt"/>
          <a:ea typeface="+mn-ea"/>
          <a:cs typeface="+mn-cs"/>
        </a:defRPr>
      </a:lvl4pPr>
      <a:lvl5pPr marL="7680960" algn="l" defTabSz="3840480" rtl="0" eaLnBrk="1" latinLnBrk="0" hangingPunct="1">
        <a:defRPr sz="7560" kern="1200">
          <a:solidFill>
            <a:schemeClr val="tx1"/>
          </a:solidFill>
          <a:latin typeface="+mn-lt"/>
          <a:ea typeface="+mn-ea"/>
          <a:cs typeface="+mn-cs"/>
        </a:defRPr>
      </a:lvl5pPr>
      <a:lvl6pPr marL="9601200" algn="l" defTabSz="3840480" rtl="0" eaLnBrk="1" latinLnBrk="0" hangingPunct="1">
        <a:defRPr sz="7560" kern="1200">
          <a:solidFill>
            <a:schemeClr val="tx1"/>
          </a:solidFill>
          <a:latin typeface="+mn-lt"/>
          <a:ea typeface="+mn-ea"/>
          <a:cs typeface="+mn-cs"/>
        </a:defRPr>
      </a:lvl6pPr>
      <a:lvl7pPr marL="11521440" algn="l" defTabSz="3840480" rtl="0" eaLnBrk="1" latinLnBrk="0" hangingPunct="1">
        <a:defRPr sz="7560" kern="1200">
          <a:solidFill>
            <a:schemeClr val="tx1"/>
          </a:solidFill>
          <a:latin typeface="+mn-lt"/>
          <a:ea typeface="+mn-ea"/>
          <a:cs typeface="+mn-cs"/>
        </a:defRPr>
      </a:lvl7pPr>
      <a:lvl8pPr marL="13441680" algn="l" defTabSz="3840480" rtl="0" eaLnBrk="1" latinLnBrk="0" hangingPunct="1">
        <a:defRPr sz="7560" kern="1200">
          <a:solidFill>
            <a:schemeClr val="tx1"/>
          </a:solidFill>
          <a:latin typeface="+mn-lt"/>
          <a:ea typeface="+mn-ea"/>
          <a:cs typeface="+mn-cs"/>
        </a:defRPr>
      </a:lvl8pPr>
      <a:lvl9pPr marL="15361920" algn="l" defTabSz="3840480" rtl="0" eaLnBrk="1" latinLnBrk="0" hangingPunct="1">
        <a:defRPr sz="75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jpg"/><Relationship Id="rId13" Type="http://schemas.openxmlformats.org/officeDocument/2006/relationships/image" Target="../media/image11.png"/><Relationship Id="rId18" Type="http://schemas.openxmlformats.org/officeDocument/2006/relationships/image" Target="../media/image16.png"/><Relationship Id="rId3" Type="http://schemas.openxmlformats.org/officeDocument/2006/relationships/image" Target="../media/image2.jpg"/><Relationship Id="rId7" Type="http://schemas.openxmlformats.org/officeDocument/2006/relationships/image" Target="../media/image5.png"/><Relationship Id="rId12" Type="http://schemas.openxmlformats.org/officeDocument/2006/relationships/image" Target="../media/image10.png"/><Relationship Id="rId17" Type="http://schemas.openxmlformats.org/officeDocument/2006/relationships/image" Target="../media/image15.png"/><Relationship Id="rId2" Type="http://schemas.openxmlformats.org/officeDocument/2006/relationships/image" Target="../media/image1.jpg"/><Relationship Id="rId16" Type="http://schemas.openxmlformats.org/officeDocument/2006/relationships/image" Target="../media/image14.png"/><Relationship Id="rId20" Type="http://schemas.openxmlformats.org/officeDocument/2006/relationships/image" Target="../media/image17.png"/><Relationship Id="rId1" Type="http://schemas.openxmlformats.org/officeDocument/2006/relationships/slideLayout" Target="../slideLayouts/slideLayout1.xml"/><Relationship Id="rId6" Type="http://schemas.openxmlformats.org/officeDocument/2006/relationships/image" Target="../media/image4.jpg"/><Relationship Id="rId11" Type="http://schemas.openxmlformats.org/officeDocument/2006/relationships/image" Target="../media/image9.png"/><Relationship Id="rId5" Type="http://schemas.microsoft.com/office/2007/relationships/hdphoto" Target="../media/hdphoto1.wdp"/><Relationship Id="rId15" Type="http://schemas.openxmlformats.org/officeDocument/2006/relationships/image" Target="../media/image13.png"/><Relationship Id="rId10" Type="http://schemas.openxmlformats.org/officeDocument/2006/relationships/image" Target="../media/image8.png"/><Relationship Id="rId19" Type="http://schemas.microsoft.com/office/2007/relationships/hdphoto" Target="../media/hdphoto2.wdp"/><Relationship Id="rId4" Type="http://schemas.openxmlformats.org/officeDocument/2006/relationships/image" Target="../media/image3.png"/><Relationship Id="rId9" Type="http://schemas.openxmlformats.org/officeDocument/2006/relationships/image" Target="../media/image7.png"/><Relationship Id="rId1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63000" r="-63000"/>
          </a:stretch>
        </a:blipFill>
        <a:effectLst/>
      </p:bgPr>
    </p:bg>
    <p:spTree>
      <p:nvGrpSpPr>
        <p:cNvPr id="1" name=""/>
        <p:cNvGrpSpPr/>
        <p:nvPr/>
      </p:nvGrpSpPr>
      <p:grpSpPr>
        <a:xfrm>
          <a:off x="0" y="0"/>
          <a:ext cx="0" cy="0"/>
          <a:chOff x="0" y="0"/>
          <a:chExt cx="0" cy="0"/>
        </a:xfrm>
      </p:grpSpPr>
      <p:sp>
        <p:nvSpPr>
          <p:cNvPr id="4" name="Rectangle 3"/>
          <p:cNvSpPr/>
          <p:nvPr/>
        </p:nvSpPr>
        <p:spPr>
          <a:xfrm>
            <a:off x="8840" y="693679"/>
            <a:ext cx="38395960" cy="4524315"/>
          </a:xfrm>
          <a:prstGeom prst="rect">
            <a:avLst/>
          </a:prstGeom>
          <a:noFill/>
        </p:spPr>
        <p:txBody>
          <a:bodyPr wrap="squar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9600" spc="1000" dirty="0" smtClean="0">
                <a:ln w="25400">
                  <a:solidFill>
                    <a:schemeClr val="bg1"/>
                  </a:solidFill>
                </a:ln>
                <a:solidFill>
                  <a:schemeClr val="bg1"/>
                </a:solidFill>
                <a:effectLst>
                  <a:glow rad="127000">
                    <a:srgbClr val="C00000"/>
                  </a:glow>
                </a:effectLst>
                <a:latin typeface="Papyrus" panose="03070502060502030205" pitchFamily="66" charset="0"/>
              </a:rPr>
              <a:t>Global Warming, Climate Modeling, and the Response </a:t>
            </a:r>
          </a:p>
          <a:p>
            <a:pPr algn="ctr"/>
            <a:r>
              <a:rPr lang="en-US" sz="9600" spc="1000" dirty="0" smtClean="0">
                <a:ln w="25400">
                  <a:solidFill>
                    <a:schemeClr val="bg1"/>
                  </a:solidFill>
                </a:ln>
                <a:solidFill>
                  <a:schemeClr val="bg1"/>
                </a:solidFill>
                <a:effectLst>
                  <a:glow rad="127000">
                    <a:srgbClr val="C00000"/>
                  </a:glow>
                </a:effectLst>
                <a:latin typeface="Papyrus" panose="03070502060502030205" pitchFamily="66" charset="0"/>
              </a:rPr>
              <a:t>of the North American Monsoon Convective Environment </a:t>
            </a:r>
          </a:p>
          <a:p>
            <a:pPr algn="ctr"/>
            <a:r>
              <a:rPr lang="en-US" sz="9600" spc="1000" dirty="0" smtClean="0">
                <a:ln w="25400">
                  <a:solidFill>
                    <a:schemeClr val="bg1"/>
                  </a:solidFill>
                </a:ln>
                <a:solidFill>
                  <a:schemeClr val="bg1"/>
                </a:solidFill>
                <a:effectLst>
                  <a:glow rad="127000">
                    <a:srgbClr val="C00000"/>
                  </a:glow>
                </a:effectLst>
                <a:latin typeface="Papyrus" panose="03070502060502030205" pitchFamily="66" charset="0"/>
              </a:rPr>
              <a:t>to Land Surface Forcing</a:t>
            </a:r>
            <a:endParaRPr lang="en-US" sz="9600" spc="1000" dirty="0">
              <a:ln w="25400">
                <a:solidFill>
                  <a:schemeClr val="bg1"/>
                </a:solidFill>
              </a:ln>
              <a:solidFill>
                <a:schemeClr val="bg1"/>
              </a:solidFill>
              <a:effectLst>
                <a:glow rad="127000">
                  <a:srgbClr val="C00000"/>
                </a:glow>
              </a:effectLst>
              <a:latin typeface="Papyrus" panose="03070502060502030205" pitchFamily="66" charset="0"/>
            </a:endParaRPr>
          </a:p>
        </p:txBody>
      </p:sp>
      <p:sp>
        <p:nvSpPr>
          <p:cNvPr id="5" name="Rectangle 4"/>
          <p:cNvSpPr/>
          <p:nvPr/>
        </p:nvSpPr>
        <p:spPr>
          <a:xfrm>
            <a:off x="838200" y="6985421"/>
            <a:ext cx="14401802" cy="10939547"/>
          </a:xfrm>
          <a:prstGeom prst="rect">
            <a:avLst/>
          </a:prstGeom>
          <a:blipFill dpi="0" rotWithShape="1">
            <a:blip r:embed="rId3">
              <a:extLst>
                <a:ext uri="{28A0092B-C50C-407E-A947-70E740481C1C}">
                  <a14:useLocalDpi xmlns:a14="http://schemas.microsoft.com/office/drawing/2010/main" val="0"/>
                </a:ext>
              </a:extLst>
            </a:blip>
            <a:srcRect/>
            <a:stretch>
              <a:fillRect/>
            </a:stretch>
          </a:blipFill>
          <a:ln w="76200">
            <a:noFill/>
          </a:ln>
        </p:spPr>
        <p:style>
          <a:lnRef idx="2">
            <a:schemeClr val="accent1">
              <a:shade val="50000"/>
            </a:schemeClr>
          </a:lnRef>
          <a:fillRef idx="1">
            <a:schemeClr val="accent1"/>
          </a:fillRef>
          <a:effectRef idx="0">
            <a:schemeClr val="accent1"/>
          </a:effectRef>
          <a:fontRef idx="minor">
            <a:schemeClr val="lt1"/>
          </a:fontRef>
        </p:style>
        <p:txBody>
          <a:bodyPr lIns="182880" rIns="182880" bIns="457200" rtlCol="0" anchor="t" anchorCtr="0"/>
          <a:lstStyle/>
          <a:p>
            <a:pPr algn="ctr"/>
            <a:endParaRPr lang="en-US" sz="2000" b="1" dirty="0" smtClean="0">
              <a:solidFill>
                <a:schemeClr val="tx1"/>
              </a:solidFill>
              <a:latin typeface="Lucida Sans Typewriter" panose="020B0509030504030204" pitchFamily="49" charset="0"/>
              <a:cs typeface="Handwriting - Dakota"/>
            </a:endParaRPr>
          </a:p>
          <a:p>
            <a:pPr algn="ctr"/>
            <a:endParaRPr lang="en-US" sz="2000" b="1" dirty="0" smtClean="0">
              <a:solidFill>
                <a:schemeClr val="tx1"/>
              </a:solidFill>
              <a:latin typeface="Lucida Sans Typewriter" panose="020B0509030504030204" pitchFamily="49" charset="0"/>
              <a:cs typeface="Handwriting - Dakota"/>
            </a:endParaRPr>
          </a:p>
          <a:p>
            <a:r>
              <a:rPr lang="en-US" sz="2400" b="1" dirty="0" smtClean="0">
                <a:solidFill>
                  <a:srgbClr val="000000"/>
                </a:solidFill>
                <a:latin typeface="Lucida Sans Typewriter" panose="020B0509030504030204" pitchFamily="49" charset="0"/>
                <a:cs typeface="Handwriting - Dakota"/>
              </a:rPr>
              <a:t>  The North </a:t>
            </a:r>
            <a:r>
              <a:rPr lang="en-US" sz="2400" b="1" dirty="0">
                <a:solidFill>
                  <a:srgbClr val="000000"/>
                </a:solidFill>
                <a:latin typeface="Lucida Sans Typewriter" panose="020B0509030504030204" pitchFamily="49" charset="0"/>
                <a:cs typeface="Handwriting - Dakota"/>
              </a:rPr>
              <a:t>American </a:t>
            </a:r>
            <a:r>
              <a:rPr lang="en-US" sz="2400" b="1" dirty="0" smtClean="0">
                <a:solidFill>
                  <a:srgbClr val="000000"/>
                </a:solidFill>
                <a:latin typeface="Lucida Sans Typewriter" panose="020B0509030504030204" pitchFamily="49" charset="0"/>
                <a:cs typeface="Handwriting - Dakota"/>
              </a:rPr>
              <a:t>Monsoons </a:t>
            </a:r>
            <a:r>
              <a:rPr lang="en-US" sz="2400" b="1" dirty="0">
                <a:solidFill>
                  <a:srgbClr val="000000"/>
                </a:solidFill>
                <a:latin typeface="Lucida Sans Typewriter" panose="020B0509030504030204" pitchFamily="49" charset="0"/>
                <a:cs typeface="Handwriting - Dakota"/>
              </a:rPr>
              <a:t>(NAM) </a:t>
            </a:r>
            <a:r>
              <a:rPr lang="en-US" sz="2400" b="1" dirty="0" smtClean="0">
                <a:solidFill>
                  <a:srgbClr val="000000"/>
                </a:solidFill>
                <a:latin typeface="Lucida Sans Typewriter" panose="020B0509030504030204" pitchFamily="49" charset="0"/>
                <a:cs typeface="Handwriting - Dakota"/>
              </a:rPr>
              <a:t>can provide upwards of 70% of the annual precipitation to the southwest United States and Mexico. Already susceptible to prolonged drought conditions, the expected doubling of the region’s population by the middle of the century has created a highly uncertain state of future water resources across this region.</a:t>
            </a:r>
          </a:p>
          <a:p>
            <a:endParaRPr lang="en-US" sz="2400" b="1" dirty="0">
              <a:solidFill>
                <a:srgbClr val="000000"/>
              </a:solidFill>
              <a:latin typeface="Lucida Sans Typewriter" panose="020B0509030504030204" pitchFamily="49" charset="0"/>
              <a:cs typeface="Handwriting - Dakota"/>
            </a:endParaRPr>
          </a:p>
          <a:p>
            <a:r>
              <a:rPr lang="en-US" sz="2400" b="1" dirty="0" smtClean="0">
                <a:solidFill>
                  <a:srgbClr val="000000"/>
                </a:solidFill>
                <a:latin typeface="Lucida Sans Typewriter" panose="020B0509030504030204" pitchFamily="49" charset="0"/>
                <a:cs typeface="Handwriting - Dakota"/>
              </a:rPr>
              <a:t>  Future projections of the NAM using coarse-resolution general circulation models (GCM) has suggested that the NAM onset will shift later in the season, with a slight increase in the intensity of the mature phase. Overall, current GCMs suggest a general drying trend across the region. Under a global warming scenario, mid- and upper-level tropospheric temperatures </a:t>
            </a:r>
            <a:r>
              <a:rPr lang="en-US" sz="2400" b="1" dirty="0" smtClean="0">
                <a:solidFill>
                  <a:srgbClr val="000000"/>
                </a:solidFill>
                <a:latin typeface="Lucida Sans Typewriter" panose="020B0509030504030204" pitchFamily="49" charset="0"/>
                <a:cs typeface="Handwriting - Dakota"/>
              </a:rPr>
              <a:t>warm, </a:t>
            </a:r>
            <a:r>
              <a:rPr lang="en-US" sz="2400" b="1" dirty="0" smtClean="0">
                <a:solidFill>
                  <a:srgbClr val="000000"/>
                </a:solidFill>
                <a:latin typeface="Lucida Sans Typewriter" panose="020B0509030504030204" pitchFamily="49" charset="0"/>
                <a:cs typeface="Handwriting - Dakota"/>
              </a:rPr>
              <a:t>resulting in a more stable atmosphere (Cook and </a:t>
            </a:r>
            <a:r>
              <a:rPr lang="en-US" sz="2400" b="1" dirty="0" err="1" smtClean="0">
                <a:solidFill>
                  <a:srgbClr val="000000"/>
                </a:solidFill>
                <a:latin typeface="Lucida Sans Typewriter" panose="020B0509030504030204" pitchFamily="49" charset="0"/>
                <a:cs typeface="Handwriting - Dakota"/>
              </a:rPr>
              <a:t>Seager</a:t>
            </a:r>
            <a:r>
              <a:rPr lang="en-US" sz="2400" b="1" dirty="0" smtClean="0">
                <a:solidFill>
                  <a:srgbClr val="000000"/>
                </a:solidFill>
                <a:latin typeface="Lucida Sans Typewriter" panose="020B0509030504030204" pitchFamily="49" charset="0"/>
                <a:cs typeface="Handwriting - Dakota"/>
              </a:rPr>
              <a:t> </a:t>
            </a:r>
            <a:r>
              <a:rPr lang="en-US" sz="2400" b="1" dirty="0">
                <a:solidFill>
                  <a:srgbClr val="000000"/>
                </a:solidFill>
                <a:latin typeface="Lucida Sans Typewriter" panose="020B0509030504030204" pitchFamily="49" charset="0"/>
                <a:cs typeface="Handwriting - Dakota"/>
              </a:rPr>
              <a:t>2013; Seth et al. 2015). </a:t>
            </a:r>
            <a:r>
              <a:rPr lang="en-US" sz="2400" b="1" dirty="0" smtClean="0">
                <a:solidFill>
                  <a:srgbClr val="000000"/>
                </a:solidFill>
                <a:latin typeface="Lucida Sans Typewriter" panose="020B0509030504030204" pitchFamily="49" charset="0"/>
                <a:cs typeface="Handwriting - Dakota"/>
              </a:rPr>
              <a:t>The more stable atmosphere is responsible for the delayed onset, as the atmosphere requires extra energy in the form of low-level moisture convergence to overcome the additional tropospheric stability. </a:t>
            </a:r>
          </a:p>
          <a:p>
            <a:endParaRPr lang="en-US" sz="2400" b="1" dirty="0">
              <a:solidFill>
                <a:srgbClr val="000000"/>
              </a:solidFill>
              <a:latin typeface="Lucida Sans Typewriter" panose="020B0509030504030204" pitchFamily="49" charset="0"/>
              <a:cs typeface="Handwriting - Dakota"/>
            </a:endParaRPr>
          </a:p>
          <a:p>
            <a:r>
              <a:rPr lang="en-US" sz="2400" b="1" dirty="0" smtClean="0">
                <a:solidFill>
                  <a:srgbClr val="000000"/>
                </a:solidFill>
                <a:latin typeface="Lucida Sans Typewriter" panose="020B0509030504030204" pitchFamily="49" charset="0"/>
                <a:cs typeface="Handwriting - Dakota"/>
              </a:rPr>
              <a:t>  Unfortunately, the inability of GCMs to accurately </a:t>
            </a:r>
            <a:r>
              <a:rPr lang="en-US" sz="2400" b="1" dirty="0">
                <a:solidFill>
                  <a:srgbClr val="000000"/>
                </a:solidFill>
                <a:latin typeface="Lucida Sans Typewriter" panose="020B0509030504030204" pitchFamily="49" charset="0"/>
                <a:cs typeface="Handwriting - Dakota"/>
              </a:rPr>
              <a:t>resolve </a:t>
            </a:r>
            <a:r>
              <a:rPr lang="en-US" sz="2400" b="1" dirty="0" smtClean="0">
                <a:solidFill>
                  <a:srgbClr val="000000"/>
                </a:solidFill>
                <a:latin typeface="Lucida Sans Typewriter" panose="020B0509030504030204" pitchFamily="49" charset="0"/>
                <a:cs typeface="Handwriting - Dakota"/>
              </a:rPr>
              <a:t>the finer-scale climate processes and their interaction with the larger synoptic scale results in substantial uncertainty for the future state of the NAM.</a:t>
            </a:r>
            <a:r>
              <a:rPr lang="en-US" sz="2400" b="1" dirty="0">
                <a:solidFill>
                  <a:srgbClr val="000000"/>
                </a:solidFill>
                <a:latin typeface="Lucida Sans Typewriter" panose="020B0509030504030204" pitchFamily="49" charset="0"/>
                <a:cs typeface="Handwriting - Dakota"/>
              </a:rPr>
              <a:t> Many of the poorly resolved </a:t>
            </a:r>
            <a:r>
              <a:rPr lang="en-US" sz="2400" b="1" dirty="0" smtClean="0">
                <a:solidFill>
                  <a:srgbClr val="000000"/>
                </a:solidFill>
                <a:latin typeface="Lucida Sans Typewriter" panose="020B0509030504030204" pitchFamily="49" charset="0"/>
                <a:cs typeface="Handwriting - Dakota"/>
              </a:rPr>
              <a:t>components </a:t>
            </a:r>
            <a:r>
              <a:rPr lang="en-US" sz="2400" b="1" dirty="0">
                <a:solidFill>
                  <a:srgbClr val="000000"/>
                </a:solidFill>
                <a:latin typeface="Lucida Sans Typewriter" panose="020B0509030504030204" pitchFamily="49" charset="0"/>
                <a:cs typeface="Handwriting - Dakota"/>
              </a:rPr>
              <a:t>of the NAM are associated with the relationship between the regional topography and the Gulf of California (</a:t>
            </a:r>
            <a:r>
              <a:rPr lang="en-US" sz="2400" b="1" dirty="0" err="1">
                <a:solidFill>
                  <a:srgbClr val="000000"/>
                </a:solidFill>
                <a:latin typeface="Lucida Sans Typewriter" panose="020B0509030504030204" pitchFamily="49" charset="0"/>
                <a:cs typeface="Handwriting - Dakota"/>
              </a:rPr>
              <a:t>GoC</a:t>
            </a:r>
            <a:r>
              <a:rPr lang="en-US" sz="2400" b="1" dirty="0" smtClean="0">
                <a:solidFill>
                  <a:srgbClr val="000000"/>
                </a:solidFill>
                <a:latin typeface="Lucida Sans Typewriter" panose="020B0509030504030204" pitchFamily="49" charset="0"/>
                <a:cs typeface="Handwriting - Dakota"/>
              </a:rPr>
              <a:t>) which is a primary moisture source for the NAM. Observational studies have shown the </a:t>
            </a:r>
            <a:r>
              <a:rPr lang="en-US" sz="2400" b="1" dirty="0" err="1" smtClean="0">
                <a:solidFill>
                  <a:srgbClr val="000000"/>
                </a:solidFill>
                <a:latin typeface="Lucida Sans Typewriter" panose="020B0509030504030204" pitchFamily="49" charset="0"/>
                <a:cs typeface="Handwriting - Dakota"/>
              </a:rPr>
              <a:t>GoC</a:t>
            </a:r>
            <a:r>
              <a:rPr lang="en-US" sz="2400" b="1" dirty="0" smtClean="0">
                <a:solidFill>
                  <a:srgbClr val="000000"/>
                </a:solidFill>
                <a:latin typeface="Lucida Sans Typewriter" panose="020B0509030504030204" pitchFamily="49" charset="0"/>
                <a:cs typeface="Handwriting - Dakota"/>
              </a:rPr>
              <a:t> plays a role in the onset and intensity of NAM rainfall (Mitchell et al. 2002). Here, using a higher resolution Regional Climate Model (RCM), we test the ability of better resolved land-atmosphere interactions to influence the convective environment of the NAM domain. </a:t>
            </a:r>
          </a:p>
        </p:txBody>
      </p:sp>
      <p:pic>
        <p:nvPicPr>
          <p:cNvPr id="6" name="Picture 5" descr="logo_USU.png"/>
          <p:cNvPicPr>
            <a:picLocks noChangeAspect="1"/>
          </p:cNvPicPr>
          <p:nvPr/>
        </p:nvPicPr>
        <p:blipFill>
          <a:blip r:embed="rId4">
            <a:extLst>
              <a:ext uri="{BEBA8EAE-BF5A-486C-A8C5-ECC9F3942E4B}">
                <a14:imgProps xmlns:a14="http://schemas.microsoft.com/office/drawing/2010/main">
                  <a14:imgLayer r:embed="rId5">
                    <a14:imgEffect>
                      <a14:sharpenSoften amount="100000"/>
                    </a14:imgEffect>
                    <a14:imgEffect>
                      <a14:colorTemperature colorTemp="1500"/>
                    </a14:imgEffect>
                    <a14:imgEffect>
                      <a14:saturation sat="0"/>
                    </a14:imgEffect>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32263776" y="4488767"/>
            <a:ext cx="5374610" cy="2016798"/>
          </a:xfrm>
          <a:prstGeom prst="rect">
            <a:avLst/>
          </a:prstGeom>
          <a:noFill/>
        </p:spPr>
      </p:pic>
      <p:sp>
        <p:nvSpPr>
          <p:cNvPr id="7" name="TextBox 6"/>
          <p:cNvSpPr txBox="1"/>
          <p:nvPr/>
        </p:nvSpPr>
        <p:spPr>
          <a:xfrm>
            <a:off x="6987278" y="5204841"/>
            <a:ext cx="26192619" cy="1323439"/>
          </a:xfrm>
          <a:prstGeom prst="rect">
            <a:avLst/>
          </a:prstGeom>
          <a:noFill/>
        </p:spPr>
        <p:txBody>
          <a:bodyPr wrap="none" rtlCol="0">
            <a:spAutoFit/>
          </a:bodyPr>
          <a:lstStyle/>
          <a:p>
            <a:pPr algn="ctr"/>
            <a:r>
              <a:rPr lang="en-US" sz="4000" b="1" dirty="0">
                <a:ln w="19050">
                  <a:solidFill>
                    <a:srgbClr val="C00000"/>
                  </a:solidFill>
                </a:ln>
                <a:solidFill>
                  <a:schemeClr val="bg1"/>
                </a:solidFill>
              </a:rPr>
              <a:t>Jonathan D.D. Meyer: Department of Plants Soils and Climate, Utah State University (jonathan.meyer@aggiemail.usu.edu)</a:t>
            </a:r>
          </a:p>
          <a:p>
            <a:pPr algn="ctr"/>
            <a:r>
              <a:rPr lang="en-US" sz="4000" b="1" dirty="0" err="1">
                <a:ln w="19050">
                  <a:solidFill>
                    <a:srgbClr val="C00000"/>
                  </a:solidFill>
                </a:ln>
                <a:solidFill>
                  <a:schemeClr val="bg1"/>
                </a:solidFill>
              </a:rPr>
              <a:t>Jiming</a:t>
            </a:r>
            <a:r>
              <a:rPr lang="en-US" sz="4000" b="1" dirty="0">
                <a:ln w="19050">
                  <a:solidFill>
                    <a:srgbClr val="C00000"/>
                  </a:solidFill>
                </a:ln>
                <a:solidFill>
                  <a:schemeClr val="bg1"/>
                </a:solidFill>
              </a:rPr>
              <a:t> Jin: Department of Plants Soils and Climate &amp; Department of Watershed Sciences, Utah State University</a:t>
            </a:r>
          </a:p>
        </p:txBody>
      </p:sp>
      <p:sp>
        <p:nvSpPr>
          <p:cNvPr id="11" name="Rectangle 10"/>
          <p:cNvSpPr/>
          <p:nvPr/>
        </p:nvSpPr>
        <p:spPr>
          <a:xfrm>
            <a:off x="838200" y="18546215"/>
            <a:ext cx="14401802" cy="9487375"/>
          </a:xfrm>
          <a:prstGeom prst="rect">
            <a:avLst/>
          </a:prstGeom>
          <a:blipFill dpi="0" rotWithShape="1">
            <a:blip r:embed="rId3">
              <a:extLst>
                <a:ext uri="{28A0092B-C50C-407E-A947-70E740481C1C}">
                  <a14:useLocalDpi xmlns:a14="http://schemas.microsoft.com/office/drawing/2010/main" val="0"/>
                </a:ext>
              </a:extLst>
            </a:blip>
            <a:srcRect/>
            <a:stretch>
              <a:fillRect/>
            </a:stretch>
          </a:blipFill>
          <a:ln w="76200">
            <a:noFill/>
          </a:ln>
        </p:spPr>
        <p:style>
          <a:lnRef idx="2">
            <a:schemeClr val="accent1">
              <a:shade val="50000"/>
            </a:schemeClr>
          </a:lnRef>
          <a:fillRef idx="1">
            <a:schemeClr val="accent1"/>
          </a:fillRef>
          <a:effectRef idx="0">
            <a:schemeClr val="accent1"/>
          </a:effectRef>
          <a:fontRef idx="minor">
            <a:schemeClr val="lt1"/>
          </a:fontRef>
        </p:style>
        <p:txBody>
          <a:bodyPr lIns="182880" rIns="182880" bIns="457200" rtlCol="0" anchor="t" anchorCtr="0"/>
          <a:lstStyle/>
          <a:p>
            <a:pPr algn="ctr"/>
            <a:endParaRPr lang="en-US" sz="2000" b="1" dirty="0" smtClean="0">
              <a:solidFill>
                <a:schemeClr val="tx1"/>
              </a:solidFill>
              <a:latin typeface="Lucida Sans Typewriter" panose="020B0509030504030204" pitchFamily="49" charset="0"/>
              <a:cs typeface="Handwriting - Dakota"/>
            </a:endParaRPr>
          </a:p>
          <a:p>
            <a:pPr algn="ctr"/>
            <a:endParaRPr lang="en-US" sz="2000" b="1" dirty="0">
              <a:solidFill>
                <a:schemeClr val="tx1"/>
              </a:solidFill>
              <a:latin typeface="Lucida Sans Typewriter" panose="020B0509030504030204" pitchFamily="49" charset="0"/>
              <a:cs typeface="Handwriting - Dakota"/>
            </a:endParaRPr>
          </a:p>
          <a:p>
            <a:r>
              <a:rPr lang="en-US" sz="2400" b="1" dirty="0" smtClean="0">
                <a:solidFill>
                  <a:srgbClr val="000000"/>
                </a:solidFill>
                <a:latin typeface="Lucida Sans Typewriter" panose="020B0509030504030204" pitchFamily="49" charset="0"/>
                <a:cs typeface="Handwriting - Dakota"/>
              </a:rPr>
              <a:t>  </a:t>
            </a:r>
            <a:r>
              <a:rPr lang="en-US" sz="2400" b="1" dirty="0" smtClean="0">
                <a:solidFill>
                  <a:srgbClr val="000000"/>
                </a:solidFill>
                <a:latin typeface="Lucida Sans Typewriter" panose="020B0509030504030204" pitchFamily="49" charset="0"/>
                <a:cs typeface="Handwriting - Dakota"/>
              </a:rPr>
              <a:t>To better understand the role of land surface forcing on the convective environment across the NAM domain, we compared the differences between CCSM4 (~140-km grid spacing) and a RCM with 20-km grid spacing. 32-year climatologies from a historical period (1979-2010) and end-of-the-century (2068-2099) climatology were used for comparison. The largest differences between model resolutions can be found when comparing the depiction of the Sierra Madre Occidental (SMO) mountains and the Gulf of California (</a:t>
            </a:r>
            <a:r>
              <a:rPr lang="en-US" sz="2400" b="1" dirty="0" err="1" smtClean="0">
                <a:solidFill>
                  <a:srgbClr val="000000"/>
                </a:solidFill>
                <a:latin typeface="Lucida Sans Typewriter" panose="020B0509030504030204" pitchFamily="49" charset="0"/>
                <a:cs typeface="Handwriting - Dakota"/>
              </a:rPr>
              <a:t>GoC</a:t>
            </a:r>
            <a:r>
              <a:rPr lang="en-US" sz="2400" b="1" dirty="0" smtClean="0">
                <a:solidFill>
                  <a:srgbClr val="000000"/>
                </a:solidFill>
                <a:latin typeface="Lucida Sans Typewriter" panose="020B0509030504030204" pitchFamily="49" charset="0"/>
                <a:cs typeface="Handwriting - Dakota"/>
              </a:rPr>
              <a:t>), which are crudely represented by CCSM; one of the higher resolution CMIP5 models). These features represent primary controlling features on the NAM environment.</a:t>
            </a:r>
            <a:endParaRPr lang="en-US" sz="2400" b="1" dirty="0">
              <a:solidFill>
                <a:srgbClr val="000000"/>
              </a:solidFill>
              <a:latin typeface="Lucida Sans Typewriter" panose="020B0509030504030204" pitchFamily="49" charset="0"/>
              <a:cs typeface="Handwriting - Dakota"/>
            </a:endParaRPr>
          </a:p>
          <a:p>
            <a:endParaRPr lang="en-US" sz="2400" b="1" dirty="0">
              <a:solidFill>
                <a:srgbClr val="000000"/>
              </a:solidFill>
              <a:latin typeface="Lucida Sans Typewriter" panose="020B0509030504030204" pitchFamily="49" charset="0"/>
              <a:cs typeface="Handwriting - Dakota"/>
            </a:endParaRPr>
          </a:p>
          <a:p>
            <a:endParaRPr lang="en-US" sz="2400" b="1" dirty="0" smtClean="0">
              <a:solidFill>
                <a:srgbClr val="000000"/>
              </a:solidFill>
              <a:latin typeface="Lucida Sans Typewriter" panose="020B0509030504030204" pitchFamily="49" charset="0"/>
              <a:cs typeface="Handwriting - Dakota"/>
            </a:endParaRPr>
          </a:p>
        </p:txBody>
      </p:sp>
      <p:sp>
        <p:nvSpPr>
          <p:cNvPr id="12" name="Rectangle 11"/>
          <p:cNvSpPr/>
          <p:nvPr/>
        </p:nvSpPr>
        <p:spPr>
          <a:xfrm>
            <a:off x="15838254" y="6985421"/>
            <a:ext cx="21700272" cy="17270242"/>
          </a:xfrm>
          <a:prstGeom prst="rect">
            <a:avLst/>
          </a:prstGeom>
          <a:blipFill rotWithShape="1">
            <a:blip r:embed="rId6"/>
            <a:tile tx="0" ty="0" sx="100000" sy="100000" flip="none" algn="tl"/>
          </a:blipFill>
          <a:ln w="76200">
            <a:noFill/>
          </a:ln>
        </p:spPr>
        <p:style>
          <a:lnRef idx="2">
            <a:schemeClr val="accent1">
              <a:shade val="50000"/>
            </a:schemeClr>
          </a:lnRef>
          <a:fillRef idx="1">
            <a:schemeClr val="accent1"/>
          </a:fillRef>
          <a:effectRef idx="0">
            <a:schemeClr val="accent1"/>
          </a:effectRef>
          <a:fontRef idx="minor">
            <a:schemeClr val="lt1"/>
          </a:fontRef>
        </p:style>
        <p:txBody>
          <a:bodyPr lIns="457200" rIns="457200" bIns="457200" rtlCol="0" anchor="t" anchorCtr="0"/>
          <a:lstStyle/>
          <a:p>
            <a:pPr algn="ctr"/>
            <a:endParaRPr lang="en-US" sz="2800" b="1" dirty="0">
              <a:solidFill>
                <a:schemeClr val="tx1"/>
              </a:solidFill>
              <a:latin typeface="Ayuthaya"/>
              <a:cs typeface="Ayuthaya"/>
            </a:endParaRPr>
          </a:p>
          <a:p>
            <a:pPr algn="ctr"/>
            <a:endParaRPr lang="en-US" sz="2800" b="1" dirty="0">
              <a:solidFill>
                <a:schemeClr val="tx1"/>
              </a:solidFill>
              <a:latin typeface="Ayuthaya"/>
              <a:cs typeface="Ayuthaya"/>
            </a:endParaRPr>
          </a:p>
          <a:p>
            <a:endParaRPr lang="en-US" sz="3200" b="1" dirty="0">
              <a:solidFill>
                <a:schemeClr val="tx1"/>
              </a:solidFill>
              <a:latin typeface="Ayuthaya"/>
              <a:cs typeface="Ayuthaya"/>
            </a:endParaRPr>
          </a:p>
          <a:p>
            <a:endParaRPr lang="en-US" sz="3200" b="1" dirty="0">
              <a:solidFill>
                <a:schemeClr val="tx1"/>
              </a:solidFill>
              <a:latin typeface="Ayuthaya"/>
              <a:cs typeface="Ayuthaya"/>
            </a:endParaRPr>
          </a:p>
          <a:p>
            <a:endParaRPr lang="en-US" sz="3200" b="1" dirty="0">
              <a:solidFill>
                <a:srgbClr val="000000"/>
              </a:solidFill>
              <a:latin typeface="Ayuthaya"/>
              <a:cs typeface="Ayuthaya"/>
            </a:endParaRPr>
          </a:p>
        </p:txBody>
      </p:sp>
      <p:sp>
        <p:nvSpPr>
          <p:cNvPr id="14" name="Rectangle 13"/>
          <p:cNvSpPr/>
          <p:nvPr/>
        </p:nvSpPr>
        <p:spPr>
          <a:xfrm>
            <a:off x="15838254" y="24990353"/>
            <a:ext cx="21700272" cy="17801463"/>
          </a:xfrm>
          <a:prstGeom prst="rect">
            <a:avLst/>
          </a:prstGeom>
          <a:blipFill rotWithShape="1">
            <a:blip r:embed="rId6"/>
            <a:tile tx="0" ty="0" sx="100000" sy="100000" flip="none" algn="tl"/>
          </a:blipFill>
          <a:ln w="76200">
            <a:noFill/>
          </a:ln>
        </p:spPr>
        <p:style>
          <a:lnRef idx="2">
            <a:schemeClr val="accent1">
              <a:shade val="50000"/>
            </a:schemeClr>
          </a:lnRef>
          <a:fillRef idx="1">
            <a:schemeClr val="accent1"/>
          </a:fillRef>
          <a:effectRef idx="0">
            <a:schemeClr val="accent1"/>
          </a:effectRef>
          <a:fontRef idx="minor">
            <a:schemeClr val="lt1"/>
          </a:fontRef>
        </p:style>
        <p:txBody>
          <a:bodyPr lIns="457200" rIns="457200" bIns="457200" rtlCol="0" anchor="t" anchorCtr="0"/>
          <a:lstStyle/>
          <a:p>
            <a:pPr algn="ctr"/>
            <a:endParaRPr lang="en-US" sz="2800" b="1" dirty="0">
              <a:solidFill>
                <a:schemeClr val="tx1"/>
              </a:solidFill>
              <a:latin typeface="Ayuthaya"/>
              <a:cs typeface="Ayuthaya"/>
            </a:endParaRPr>
          </a:p>
          <a:p>
            <a:pPr algn="ctr"/>
            <a:endParaRPr lang="en-US" sz="2800" b="1" dirty="0">
              <a:solidFill>
                <a:schemeClr val="tx1"/>
              </a:solidFill>
              <a:latin typeface="Ayuthaya"/>
              <a:cs typeface="Ayuthaya"/>
            </a:endParaRPr>
          </a:p>
          <a:p>
            <a:endParaRPr lang="en-US" sz="3200" b="1" dirty="0">
              <a:solidFill>
                <a:schemeClr val="tx1"/>
              </a:solidFill>
              <a:latin typeface="Ayuthaya"/>
              <a:cs typeface="Ayuthaya"/>
            </a:endParaRPr>
          </a:p>
          <a:p>
            <a:endParaRPr lang="en-US" sz="3200" b="1" dirty="0">
              <a:solidFill>
                <a:schemeClr val="tx1"/>
              </a:solidFill>
              <a:latin typeface="Ayuthaya"/>
              <a:cs typeface="Ayuthaya"/>
            </a:endParaRPr>
          </a:p>
          <a:p>
            <a:endParaRPr lang="en-US" sz="3200" b="1" dirty="0">
              <a:solidFill>
                <a:srgbClr val="000000"/>
              </a:solidFill>
              <a:latin typeface="Ayuthaya"/>
              <a:cs typeface="Ayuthaya"/>
            </a:endParaRPr>
          </a:p>
        </p:txBody>
      </p:sp>
      <p:sp>
        <p:nvSpPr>
          <p:cNvPr id="16" name="Rectangle 15"/>
          <p:cNvSpPr/>
          <p:nvPr/>
        </p:nvSpPr>
        <p:spPr>
          <a:xfrm>
            <a:off x="838200" y="28635103"/>
            <a:ext cx="14401802" cy="9225593"/>
          </a:xfrm>
          <a:prstGeom prst="rect">
            <a:avLst/>
          </a:prstGeom>
          <a:blipFill dpi="0" rotWithShape="1">
            <a:blip r:embed="rId3">
              <a:extLst>
                <a:ext uri="{28A0092B-C50C-407E-A947-70E740481C1C}">
                  <a14:useLocalDpi xmlns:a14="http://schemas.microsoft.com/office/drawing/2010/main" val="0"/>
                </a:ext>
              </a:extLst>
            </a:blip>
            <a:srcRect/>
            <a:stretch>
              <a:fillRect/>
            </a:stretch>
          </a:blipFill>
          <a:ln w="76200">
            <a:noFill/>
          </a:ln>
        </p:spPr>
        <p:style>
          <a:lnRef idx="2">
            <a:schemeClr val="accent1">
              <a:shade val="50000"/>
            </a:schemeClr>
          </a:lnRef>
          <a:fillRef idx="1">
            <a:schemeClr val="accent1"/>
          </a:fillRef>
          <a:effectRef idx="0">
            <a:schemeClr val="accent1"/>
          </a:effectRef>
          <a:fontRef idx="minor">
            <a:schemeClr val="lt1"/>
          </a:fontRef>
        </p:style>
        <p:txBody>
          <a:bodyPr lIns="182880" rIns="182880" bIns="457200" rtlCol="0" anchor="t" anchorCtr="0"/>
          <a:lstStyle/>
          <a:p>
            <a:pPr algn="ctr"/>
            <a:endParaRPr lang="en-US" sz="2000" b="1" dirty="0" smtClean="0">
              <a:solidFill>
                <a:schemeClr val="tx1"/>
              </a:solidFill>
              <a:latin typeface="Lucida Sans Typewriter" panose="020B0509030504030204" pitchFamily="49" charset="0"/>
              <a:cs typeface="Handwriting - Dakota"/>
            </a:endParaRPr>
          </a:p>
          <a:p>
            <a:pPr algn="ctr"/>
            <a:endParaRPr lang="en-US" sz="2000" b="1" dirty="0">
              <a:solidFill>
                <a:schemeClr val="tx1"/>
              </a:solidFill>
              <a:latin typeface="Lucida Sans Typewriter" panose="020B0509030504030204" pitchFamily="49" charset="0"/>
              <a:cs typeface="Handwriting - Dakota"/>
            </a:endParaRPr>
          </a:p>
          <a:p>
            <a:r>
              <a:rPr lang="en-US" sz="2400" b="1" dirty="0" smtClean="0">
                <a:solidFill>
                  <a:srgbClr val="000000"/>
                </a:solidFill>
                <a:latin typeface="Lucida Sans Typewriter" panose="020B0509030504030204" pitchFamily="49" charset="0"/>
                <a:cs typeface="Handwriting - Dakota"/>
              </a:rPr>
              <a:t>  </a:t>
            </a:r>
            <a:r>
              <a:rPr lang="en-US" sz="2400" b="1" dirty="0" smtClean="0">
                <a:solidFill>
                  <a:srgbClr val="000000"/>
                </a:solidFill>
                <a:latin typeface="Lucida Sans Typewriter" panose="020B0509030504030204" pitchFamily="49" charset="0"/>
                <a:cs typeface="Handwriting - Dakota"/>
              </a:rPr>
              <a:t>Current phase GCM models suggest the NAM and other global monsoon systems will exhibit a general drying trend through the end of the 21</a:t>
            </a:r>
            <a:r>
              <a:rPr lang="en-US" sz="2400" b="1" baseline="30000" dirty="0" smtClean="0">
                <a:solidFill>
                  <a:srgbClr val="000000"/>
                </a:solidFill>
                <a:latin typeface="Lucida Sans Typewriter" panose="020B0509030504030204" pitchFamily="49" charset="0"/>
                <a:cs typeface="Handwriting - Dakota"/>
              </a:rPr>
              <a:t>st</a:t>
            </a:r>
            <a:r>
              <a:rPr lang="en-US" sz="2400" b="1" dirty="0" smtClean="0">
                <a:solidFill>
                  <a:srgbClr val="000000"/>
                </a:solidFill>
                <a:latin typeface="Lucida Sans Typewriter" panose="020B0509030504030204" pitchFamily="49" charset="0"/>
                <a:cs typeface="Handwriting - Dakota"/>
              </a:rPr>
              <a:t> century, with a later onset but slightly increased mature-season intensity. While these models capture the increased atmospheric stability from a warming troposphere, comparison of moist static energy profiles over the core of the NAM region suggest the role of near-surface water vapor on atmospheric stability is poorly represented </a:t>
            </a:r>
            <a:r>
              <a:rPr lang="en-US" sz="2400" b="1" dirty="0" smtClean="0">
                <a:solidFill>
                  <a:srgbClr val="000000"/>
                </a:solidFill>
                <a:latin typeface="Lucida Sans Typewriter" panose="020B0509030504030204" pitchFamily="49" charset="0"/>
                <a:cs typeface="Handwriting - Dakota"/>
              </a:rPr>
              <a:t>by coarse-resolution GCMs. </a:t>
            </a:r>
            <a:endParaRPr lang="en-US" sz="2400" b="1" dirty="0">
              <a:solidFill>
                <a:srgbClr val="000000"/>
              </a:solidFill>
              <a:latin typeface="Lucida Sans Typewriter" panose="020B0509030504030204" pitchFamily="49" charset="0"/>
              <a:cs typeface="Handwriting - Dakota"/>
            </a:endParaRPr>
          </a:p>
          <a:p>
            <a:r>
              <a:rPr lang="en-US" sz="2400" b="1" dirty="0" smtClean="0">
                <a:solidFill>
                  <a:srgbClr val="000000"/>
                </a:solidFill>
                <a:latin typeface="Lucida Sans Typewriter" panose="020B0509030504030204" pitchFamily="49" charset="0"/>
                <a:cs typeface="Handwriting - Dakota"/>
              </a:rPr>
              <a:t>Our findings are as follows:</a:t>
            </a:r>
          </a:p>
          <a:p>
            <a:endParaRPr lang="en-US" sz="2400" b="1" dirty="0">
              <a:solidFill>
                <a:srgbClr val="000000"/>
              </a:solidFill>
              <a:latin typeface="Lucida Sans Typewriter" panose="020B0509030504030204" pitchFamily="49" charset="0"/>
              <a:cs typeface="Handwriting - Dakota"/>
            </a:endParaRPr>
          </a:p>
          <a:p>
            <a:pPr marL="342900" indent="-342900">
              <a:buFont typeface="Arial" panose="020B0604020202020204" pitchFamily="34" charset="0"/>
              <a:buChar char="•"/>
            </a:pPr>
            <a:r>
              <a:rPr lang="en-US" sz="2400" b="1" dirty="0" smtClean="0">
                <a:solidFill>
                  <a:srgbClr val="000000"/>
                </a:solidFill>
                <a:latin typeface="Lucida Sans Typewriter" panose="020B0509030504030204" pitchFamily="49" charset="0"/>
                <a:cs typeface="Handwriting - Dakota"/>
              </a:rPr>
              <a:t>When simply downscaling a GCM for the NAM, the drying trend across the southwestern U.S. reverses towards a wetter monsoon with earlier onsets, and more frequent and intense daily rainfall.</a:t>
            </a:r>
            <a:r>
              <a:rPr lang="en-US" sz="2400" b="1" dirty="0" smtClean="0">
                <a:solidFill>
                  <a:srgbClr val="000000"/>
                </a:solidFill>
                <a:latin typeface="Lucida Sans Typewriter" panose="020B0509030504030204" pitchFamily="49" charset="0"/>
                <a:cs typeface="Handwriting - Dakota"/>
              </a:rPr>
              <a:t> </a:t>
            </a:r>
          </a:p>
          <a:p>
            <a:endParaRPr lang="en-US" sz="2400" b="1" dirty="0" smtClean="0">
              <a:solidFill>
                <a:srgbClr val="000000"/>
              </a:solidFill>
              <a:latin typeface="Lucida Sans Typewriter" panose="020B0509030504030204" pitchFamily="49" charset="0"/>
              <a:cs typeface="Handwriting - Dakota"/>
            </a:endParaRPr>
          </a:p>
          <a:p>
            <a:pPr marL="342900" indent="-342900">
              <a:buFont typeface="Arial" panose="020B0604020202020204" pitchFamily="34" charset="0"/>
              <a:buChar char="•"/>
            </a:pPr>
            <a:r>
              <a:rPr lang="en-US" sz="2400" b="1" dirty="0" smtClean="0">
                <a:solidFill>
                  <a:srgbClr val="000000"/>
                </a:solidFill>
                <a:latin typeface="Lucida Sans Typewriter" panose="020B0509030504030204" pitchFamily="49" charset="0"/>
                <a:cs typeface="Handwriting - Dakota"/>
              </a:rPr>
              <a:t>Biases inherent to CCSM4’s seasonality and magnitudes of the NAM environment greatly limit the effectiveness of improved surface forcing</a:t>
            </a:r>
          </a:p>
          <a:p>
            <a:endParaRPr lang="en-US" sz="2400" b="1" dirty="0" smtClean="0">
              <a:solidFill>
                <a:srgbClr val="000000"/>
              </a:solidFill>
              <a:latin typeface="Lucida Sans Typewriter" panose="020B0509030504030204" pitchFamily="49" charset="0"/>
              <a:cs typeface="Handwriting - Dakota"/>
            </a:endParaRPr>
          </a:p>
          <a:p>
            <a:pPr marL="342900" indent="-342900">
              <a:buFont typeface="Arial" panose="020B0604020202020204" pitchFamily="34" charset="0"/>
              <a:buChar char="•"/>
            </a:pPr>
            <a:r>
              <a:rPr lang="en-US" sz="2400" b="1" dirty="0" smtClean="0">
                <a:solidFill>
                  <a:srgbClr val="000000"/>
                </a:solidFill>
                <a:latin typeface="Lucida Sans Typewriter" panose="020B0509030504030204" pitchFamily="49" charset="0"/>
                <a:cs typeface="Handwriting - Dakota"/>
              </a:rPr>
              <a:t>When performing bias correction on CCSM4 output, surface forcing from evaporation further reverses the drying trend from CCSM4 by greatly increasing the near-surface instability.</a:t>
            </a:r>
          </a:p>
          <a:p>
            <a:pPr marL="342900" indent="-342900">
              <a:buFont typeface="Arial" panose="020B0604020202020204" pitchFamily="34" charset="0"/>
              <a:buChar char="•"/>
            </a:pPr>
            <a:endParaRPr lang="en-US" sz="2400" b="1" dirty="0">
              <a:solidFill>
                <a:srgbClr val="000000"/>
              </a:solidFill>
              <a:latin typeface="Lucida Sans Typewriter" panose="020B0509030504030204" pitchFamily="49" charset="0"/>
              <a:cs typeface="Handwriting - Dakota"/>
            </a:endParaRPr>
          </a:p>
          <a:p>
            <a:pPr marL="342900" indent="-342900">
              <a:buFont typeface="Arial" panose="020B0604020202020204" pitchFamily="34" charset="0"/>
              <a:buChar char="•"/>
            </a:pPr>
            <a:r>
              <a:rPr lang="en-US" sz="2400" b="1" dirty="0" smtClean="0">
                <a:solidFill>
                  <a:srgbClr val="000000"/>
                </a:solidFill>
                <a:latin typeface="Lucida Sans Typewriter" panose="020B0509030504030204" pitchFamily="49" charset="0"/>
                <a:cs typeface="Handwriting - Dakota"/>
              </a:rPr>
              <a:t>Without an accurate representation of surface forcing from moisture on the convective environment, the accuracy of the competition between convective drivers is called into question. </a:t>
            </a:r>
            <a:endParaRPr lang="en-US" sz="2400" b="1" dirty="0" smtClean="0">
              <a:solidFill>
                <a:srgbClr val="000000"/>
              </a:solidFill>
              <a:latin typeface="Lucida Sans Typewriter" panose="020B0509030504030204" pitchFamily="49" charset="0"/>
              <a:cs typeface="Handwriting - Dakota"/>
            </a:endParaRPr>
          </a:p>
          <a:p>
            <a:pPr marL="342900" indent="-342900">
              <a:buFont typeface="Arial" panose="020B0604020202020204" pitchFamily="34" charset="0"/>
              <a:buChar char="•"/>
            </a:pPr>
            <a:endParaRPr lang="en-US" sz="2400" b="1" dirty="0" smtClean="0">
              <a:solidFill>
                <a:srgbClr val="000000"/>
              </a:solidFill>
              <a:latin typeface="Lucida Sans Typewriter" panose="020B0509030504030204" pitchFamily="49" charset="0"/>
              <a:cs typeface="Handwriting - Dakota"/>
            </a:endParaRPr>
          </a:p>
          <a:p>
            <a:endParaRPr lang="en-US" sz="2400" b="1" dirty="0">
              <a:solidFill>
                <a:srgbClr val="000000"/>
              </a:solidFill>
              <a:latin typeface="Lucida Sans Typewriter" panose="020B0509030504030204" pitchFamily="49" charset="0"/>
              <a:cs typeface="Handwriting - Dakota"/>
            </a:endParaRPr>
          </a:p>
          <a:p>
            <a:r>
              <a:rPr lang="en-US" sz="2400" b="1" dirty="0" smtClean="0">
                <a:solidFill>
                  <a:srgbClr val="000000"/>
                </a:solidFill>
                <a:latin typeface="Lucida Sans Typewriter" panose="020B0509030504030204" pitchFamily="49" charset="0"/>
                <a:cs typeface="Handwriting - Dakota"/>
              </a:rPr>
              <a:t>  </a:t>
            </a:r>
            <a:endParaRPr lang="en-US" sz="2400" b="1" dirty="0">
              <a:solidFill>
                <a:srgbClr val="000000"/>
              </a:solidFill>
              <a:latin typeface="Lucida Sans Typewriter" panose="020B0509030504030204" pitchFamily="49" charset="0"/>
              <a:cs typeface="Handwriting - Dakota"/>
            </a:endParaRPr>
          </a:p>
          <a:p>
            <a:endParaRPr lang="en-US" sz="2400" b="1" dirty="0" smtClean="0">
              <a:solidFill>
                <a:srgbClr val="000000"/>
              </a:solidFill>
              <a:latin typeface="Lucida Sans Typewriter" panose="020B0509030504030204" pitchFamily="49" charset="0"/>
              <a:cs typeface="Handwriting - Dakota"/>
            </a:endParaRPr>
          </a:p>
        </p:txBody>
      </p:sp>
      <p:sp>
        <p:nvSpPr>
          <p:cNvPr id="17" name="Rectangle 16"/>
          <p:cNvSpPr/>
          <p:nvPr/>
        </p:nvSpPr>
        <p:spPr>
          <a:xfrm>
            <a:off x="838200" y="38462209"/>
            <a:ext cx="14401802" cy="4329607"/>
          </a:xfrm>
          <a:prstGeom prst="rect">
            <a:avLst/>
          </a:prstGeom>
          <a:blipFill dpi="0" rotWithShape="1">
            <a:blip r:embed="rId3">
              <a:extLst>
                <a:ext uri="{28A0092B-C50C-407E-A947-70E740481C1C}">
                  <a14:useLocalDpi xmlns:a14="http://schemas.microsoft.com/office/drawing/2010/main" val="0"/>
                </a:ext>
              </a:extLst>
            </a:blip>
            <a:srcRect/>
            <a:stretch>
              <a:fillRect/>
            </a:stretch>
          </a:blipFill>
          <a:ln w="76200">
            <a:noFill/>
          </a:ln>
        </p:spPr>
        <p:style>
          <a:lnRef idx="2">
            <a:schemeClr val="accent1">
              <a:shade val="50000"/>
            </a:schemeClr>
          </a:lnRef>
          <a:fillRef idx="1">
            <a:schemeClr val="accent1"/>
          </a:fillRef>
          <a:effectRef idx="0">
            <a:schemeClr val="accent1"/>
          </a:effectRef>
          <a:fontRef idx="minor">
            <a:schemeClr val="lt1"/>
          </a:fontRef>
        </p:style>
        <p:txBody>
          <a:bodyPr lIns="182880" rIns="182880" bIns="457200" rtlCol="0" anchor="t" anchorCtr="0"/>
          <a:lstStyle/>
          <a:p>
            <a:pPr algn="ctr"/>
            <a:endParaRPr lang="en-US" sz="2000" b="1" dirty="0" smtClean="0">
              <a:solidFill>
                <a:schemeClr val="tx1"/>
              </a:solidFill>
              <a:latin typeface="Lucida Sans Typewriter" panose="020B0509030504030204" pitchFamily="49" charset="0"/>
              <a:cs typeface="Handwriting - Dakota"/>
            </a:endParaRPr>
          </a:p>
          <a:p>
            <a:endParaRPr lang="en-US" sz="2000" b="1" dirty="0">
              <a:solidFill>
                <a:schemeClr val="tx1"/>
              </a:solidFill>
              <a:latin typeface="Lucida Sans Typewriter" panose="020B0509030504030204" pitchFamily="49" charset="0"/>
              <a:cs typeface="Handwriting - Dakota"/>
            </a:endParaRPr>
          </a:p>
          <a:p>
            <a:pPr algn="ctr"/>
            <a:endParaRPr lang="en-US" sz="2400" b="1" dirty="0" smtClean="0">
              <a:solidFill>
                <a:srgbClr val="000000"/>
              </a:solidFill>
              <a:latin typeface="Lucida Sans Typewriter" panose="020B0509030504030204" pitchFamily="49" charset="0"/>
              <a:cs typeface="Handwriting - Dakota"/>
            </a:endParaRPr>
          </a:p>
          <a:p>
            <a:pPr algn="ctr"/>
            <a:r>
              <a:rPr lang="en-US" sz="2400" b="1" dirty="0" smtClean="0">
                <a:solidFill>
                  <a:srgbClr val="000000"/>
                </a:solidFill>
                <a:latin typeface="Lucida Sans Typewriter" panose="020B0509030504030204" pitchFamily="49" charset="0"/>
                <a:cs typeface="Handwriting - Dakota"/>
              </a:rPr>
              <a:t>This project was funded through the </a:t>
            </a:r>
            <a:r>
              <a:rPr lang="en-US" sz="2400" b="1" dirty="0" smtClean="0">
                <a:solidFill>
                  <a:schemeClr val="tx1"/>
                </a:solidFill>
                <a:latin typeface="Lucida Sans Typewriter" panose="020B0509030504030204" pitchFamily="49" charset="0"/>
              </a:rPr>
              <a:t>National </a:t>
            </a:r>
            <a:r>
              <a:rPr lang="en-US" sz="2400" b="1" dirty="0">
                <a:solidFill>
                  <a:schemeClr val="tx1"/>
                </a:solidFill>
                <a:latin typeface="Lucida Sans Typewriter" panose="020B0509030504030204" pitchFamily="49" charset="0"/>
              </a:rPr>
              <a:t>Science Foundation Microsystem Program project NSFEF-1065730</a:t>
            </a:r>
            <a:r>
              <a:rPr lang="en-US" sz="2400" b="1" dirty="0" smtClean="0">
                <a:solidFill>
                  <a:schemeClr val="tx1"/>
                </a:solidFill>
                <a:latin typeface="Lucida Sans Typewriter" panose="020B0509030504030204" pitchFamily="49" charset="0"/>
              </a:rPr>
              <a:t>.</a:t>
            </a:r>
          </a:p>
          <a:p>
            <a:pPr algn="ctr"/>
            <a:endParaRPr lang="en-US" sz="3600" b="1" dirty="0">
              <a:solidFill>
                <a:schemeClr val="tx1"/>
              </a:solidFill>
              <a:latin typeface="Lucida Sans Typewriter" panose="020B0509030504030204" pitchFamily="49" charset="0"/>
              <a:cs typeface="Ayuthaya"/>
            </a:endParaRPr>
          </a:p>
          <a:p>
            <a:pPr marL="457200" indent="-457200">
              <a:buAutoNum type="arabicPeriod"/>
            </a:pPr>
            <a:r>
              <a:rPr lang="en-US" sz="2000" dirty="0">
                <a:solidFill>
                  <a:schemeClr val="tx1"/>
                </a:solidFill>
                <a:latin typeface="Lucida Sans Typewriter" panose="020B0509030504030204" pitchFamily="49" charset="0"/>
              </a:rPr>
              <a:t>Mitchell D. et al. 2002: Gulf of California Sea Surface Temperatures and the North American Monsoon: Mechanistic Implications from Observations. </a:t>
            </a:r>
            <a:r>
              <a:rPr lang="en-US" sz="2000" i="1" dirty="0">
                <a:solidFill>
                  <a:schemeClr val="tx1"/>
                </a:solidFill>
                <a:latin typeface="Lucida Sans Typewriter" panose="020B0509030504030204" pitchFamily="49" charset="0"/>
              </a:rPr>
              <a:t>J. Climate</a:t>
            </a:r>
            <a:r>
              <a:rPr lang="en-US" sz="2000" dirty="0">
                <a:solidFill>
                  <a:schemeClr val="tx1"/>
                </a:solidFill>
                <a:latin typeface="Lucida Sans Typewriter" panose="020B0509030504030204" pitchFamily="49" charset="0"/>
              </a:rPr>
              <a:t>, </a:t>
            </a:r>
            <a:r>
              <a:rPr lang="en-US" sz="2000" b="1" dirty="0">
                <a:solidFill>
                  <a:schemeClr val="tx1"/>
                </a:solidFill>
                <a:latin typeface="Lucida Sans Typewriter" panose="020B0509030504030204" pitchFamily="49" charset="0"/>
              </a:rPr>
              <a:t>15</a:t>
            </a:r>
            <a:r>
              <a:rPr lang="en-US" sz="2000" dirty="0">
                <a:solidFill>
                  <a:schemeClr val="tx1"/>
                </a:solidFill>
                <a:latin typeface="Lucida Sans Typewriter" panose="020B0509030504030204" pitchFamily="49" charset="0"/>
              </a:rPr>
              <a:t>, 2261–2281. </a:t>
            </a:r>
          </a:p>
          <a:p>
            <a:pPr marL="457200" indent="-457200">
              <a:buAutoNum type="arabicPeriod" startAt="2"/>
            </a:pPr>
            <a:r>
              <a:rPr lang="en-US" sz="2000" dirty="0">
                <a:solidFill>
                  <a:schemeClr val="tx1"/>
                </a:solidFill>
                <a:latin typeface="Lucida Sans Typewriter" panose="020B0509030504030204" pitchFamily="49" charset="0"/>
              </a:rPr>
              <a:t>Seth A., et al. 2013: CMIP5 Projected Changes in the Annual Cycle of Precipitation in Monsoon Regions. </a:t>
            </a:r>
            <a:r>
              <a:rPr lang="en-US" sz="2000" i="1" dirty="0" smtClean="0">
                <a:solidFill>
                  <a:schemeClr val="tx1"/>
                </a:solidFill>
                <a:latin typeface="Lucida Sans Typewriter" panose="020B0509030504030204" pitchFamily="49" charset="0"/>
              </a:rPr>
              <a:t>J</a:t>
            </a:r>
            <a:r>
              <a:rPr lang="en-US" sz="2000" i="1" dirty="0">
                <a:solidFill>
                  <a:schemeClr val="tx1"/>
                </a:solidFill>
                <a:latin typeface="Lucida Sans Typewriter" panose="020B0509030504030204" pitchFamily="49" charset="0"/>
              </a:rPr>
              <a:t>. Climate</a:t>
            </a:r>
            <a:r>
              <a:rPr lang="en-US" sz="2000" dirty="0">
                <a:solidFill>
                  <a:schemeClr val="tx1"/>
                </a:solidFill>
                <a:latin typeface="Lucida Sans Typewriter" panose="020B0509030504030204" pitchFamily="49" charset="0"/>
              </a:rPr>
              <a:t>, </a:t>
            </a:r>
            <a:r>
              <a:rPr lang="en-US" sz="2000" b="1" dirty="0">
                <a:solidFill>
                  <a:schemeClr val="tx1"/>
                </a:solidFill>
                <a:latin typeface="Lucida Sans Typewriter" panose="020B0509030504030204" pitchFamily="49" charset="0"/>
              </a:rPr>
              <a:t>26</a:t>
            </a:r>
            <a:r>
              <a:rPr lang="en-US" sz="2000" dirty="0">
                <a:solidFill>
                  <a:schemeClr val="tx1"/>
                </a:solidFill>
                <a:latin typeface="Lucida Sans Typewriter" panose="020B0509030504030204" pitchFamily="49" charset="0"/>
              </a:rPr>
              <a:t>, 7328–7351.</a:t>
            </a:r>
          </a:p>
          <a:p>
            <a:r>
              <a:rPr lang="en-US" sz="2000" dirty="0" smtClean="0">
                <a:solidFill>
                  <a:schemeClr val="tx1"/>
                </a:solidFill>
                <a:latin typeface="Lucida Sans Typewriter" panose="020B0509030504030204" pitchFamily="49" charset="0"/>
              </a:rPr>
              <a:t>3. Cook </a:t>
            </a:r>
            <a:r>
              <a:rPr lang="en-US" sz="2000" dirty="0">
                <a:solidFill>
                  <a:schemeClr val="tx1"/>
                </a:solidFill>
                <a:latin typeface="Lucida Sans Typewriter" panose="020B0509030504030204" pitchFamily="49" charset="0"/>
              </a:rPr>
              <a:t>BI, </a:t>
            </a:r>
            <a:r>
              <a:rPr lang="en-US" sz="2000" dirty="0" err="1">
                <a:solidFill>
                  <a:schemeClr val="tx1"/>
                </a:solidFill>
                <a:latin typeface="Lucida Sans Typewriter" panose="020B0509030504030204" pitchFamily="49" charset="0"/>
              </a:rPr>
              <a:t>Seager</a:t>
            </a:r>
            <a:r>
              <a:rPr lang="en-US" sz="2000" dirty="0">
                <a:solidFill>
                  <a:schemeClr val="tx1"/>
                </a:solidFill>
                <a:latin typeface="Lucida Sans Typewriter" panose="020B0509030504030204" pitchFamily="49" charset="0"/>
              </a:rPr>
              <a:t> R (2013) The response of the North American monsoon to increased  </a:t>
            </a:r>
            <a:r>
              <a:rPr lang="en-US" sz="2000" dirty="0" smtClean="0">
                <a:solidFill>
                  <a:schemeClr val="tx1"/>
                </a:solidFill>
                <a:latin typeface="Lucida Sans Typewriter" panose="020B0509030504030204" pitchFamily="49" charset="0"/>
              </a:rPr>
              <a:t>   </a:t>
            </a:r>
          </a:p>
          <a:p>
            <a:r>
              <a:rPr lang="en-US" sz="2000" dirty="0">
                <a:solidFill>
                  <a:schemeClr val="tx1"/>
                </a:solidFill>
                <a:latin typeface="Lucida Sans Typewriter" panose="020B0509030504030204" pitchFamily="49" charset="0"/>
              </a:rPr>
              <a:t> </a:t>
            </a:r>
            <a:r>
              <a:rPr lang="en-US" sz="2000" dirty="0" smtClean="0">
                <a:solidFill>
                  <a:schemeClr val="tx1"/>
                </a:solidFill>
                <a:latin typeface="Lucida Sans Typewriter" panose="020B0509030504030204" pitchFamily="49" charset="0"/>
              </a:rPr>
              <a:t>  greenhouse gas </a:t>
            </a:r>
            <a:r>
              <a:rPr lang="en-US" sz="2000" dirty="0">
                <a:solidFill>
                  <a:schemeClr val="tx1"/>
                </a:solidFill>
                <a:latin typeface="Lucida Sans Typewriter" panose="020B0509030504030204" pitchFamily="49" charset="0"/>
              </a:rPr>
              <a:t>forcing. Journal of Geophysical Research: Atmospheres, 118(4), 1690-1699</a:t>
            </a:r>
            <a:endParaRPr lang="en-US" sz="2000" b="1" dirty="0">
              <a:solidFill>
                <a:schemeClr val="tx1"/>
              </a:solidFill>
              <a:latin typeface="Lucida Sans Typewriter" panose="020B0509030504030204" pitchFamily="49" charset="0"/>
              <a:cs typeface="Ayuthaya"/>
            </a:endParaRPr>
          </a:p>
          <a:p>
            <a:endParaRPr lang="en-US" sz="2400" b="1" dirty="0" smtClean="0">
              <a:solidFill>
                <a:srgbClr val="000000"/>
              </a:solidFill>
              <a:latin typeface="Lucida Sans Typewriter" panose="020B0509030504030204" pitchFamily="49" charset="0"/>
              <a:cs typeface="Handwriting - Dakota"/>
            </a:endParaRPr>
          </a:p>
        </p:txBody>
      </p:sp>
      <p:grpSp>
        <p:nvGrpSpPr>
          <p:cNvPr id="18" name="Group 17"/>
          <p:cNvGrpSpPr/>
          <p:nvPr/>
        </p:nvGrpSpPr>
        <p:grpSpPr>
          <a:xfrm>
            <a:off x="6580934" y="22687870"/>
            <a:ext cx="8490627" cy="5240309"/>
            <a:chOff x="6324600" y="23639491"/>
            <a:chExt cx="8490627" cy="5240309"/>
          </a:xfrm>
        </p:grpSpPr>
        <p:grpSp>
          <p:nvGrpSpPr>
            <p:cNvPr id="19" name="Group 18"/>
            <p:cNvGrpSpPr/>
            <p:nvPr/>
          </p:nvGrpSpPr>
          <p:grpSpPr>
            <a:xfrm>
              <a:off x="6324600" y="23639491"/>
              <a:ext cx="8490627" cy="5240309"/>
              <a:chOff x="16204826" y="20934588"/>
              <a:chExt cx="8490627" cy="5240309"/>
            </a:xfrm>
          </p:grpSpPr>
          <p:pic>
            <p:nvPicPr>
              <p:cNvPr id="21" name="Picture 20"/>
              <p:cNvPicPr>
                <a:picLocks noChangeAspect="1"/>
              </p:cNvPicPr>
              <p:nvPr/>
            </p:nvPicPr>
            <p:blipFill rotWithShape="1">
              <a:blip r:embed="rId7">
                <a:extLst>
                  <a:ext uri="{28A0092B-C50C-407E-A947-70E740481C1C}">
                    <a14:useLocalDpi xmlns:a14="http://schemas.microsoft.com/office/drawing/2010/main" val="0"/>
                  </a:ext>
                </a:extLst>
              </a:blip>
              <a:srcRect l="2256" t="6118" r="774" b="14085"/>
              <a:stretch/>
            </p:blipFill>
            <p:spPr>
              <a:xfrm>
                <a:off x="16204826" y="20934588"/>
                <a:ext cx="8490627" cy="5240309"/>
              </a:xfrm>
              <a:prstGeom prst="rect">
                <a:avLst/>
              </a:prstGeom>
              <a:ln w="38100">
                <a:solidFill>
                  <a:schemeClr val="tx1"/>
                </a:solidFill>
              </a:ln>
            </p:spPr>
          </p:pic>
          <p:sp>
            <p:nvSpPr>
              <p:cNvPr id="22" name="Oval 21"/>
              <p:cNvSpPr/>
              <p:nvPr/>
            </p:nvSpPr>
            <p:spPr>
              <a:xfrm rot="19681419">
                <a:off x="17098680" y="23135318"/>
                <a:ext cx="1351420" cy="1934952"/>
              </a:xfrm>
              <a:prstGeom prst="ellipse">
                <a:avLst/>
              </a:prstGeom>
              <a:no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601"/>
              </a:p>
            </p:txBody>
          </p:sp>
        </p:grpSp>
        <p:sp>
          <p:nvSpPr>
            <p:cNvPr id="20" name="Oval 19"/>
            <p:cNvSpPr/>
            <p:nvPr/>
          </p:nvSpPr>
          <p:spPr>
            <a:xfrm rot="19681419">
              <a:off x="11518663" y="25862953"/>
              <a:ext cx="1351420" cy="1934952"/>
            </a:xfrm>
            <a:prstGeom prst="ellipse">
              <a:avLst/>
            </a:prstGeom>
            <a:no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601"/>
            </a:p>
          </p:txBody>
        </p:sp>
      </p:grpSp>
      <p:grpSp>
        <p:nvGrpSpPr>
          <p:cNvPr id="73" name="Group 72"/>
          <p:cNvGrpSpPr/>
          <p:nvPr/>
        </p:nvGrpSpPr>
        <p:grpSpPr>
          <a:xfrm>
            <a:off x="996041" y="23036213"/>
            <a:ext cx="4814573" cy="4861873"/>
            <a:chOff x="1353049" y="24995232"/>
            <a:chExt cx="5178027" cy="5228898"/>
          </a:xfrm>
        </p:grpSpPr>
        <p:pic>
          <p:nvPicPr>
            <p:cNvPr id="38" name="Picture 37"/>
            <p:cNvPicPr>
              <a:picLocks noChangeAspect="1"/>
            </p:cNvPicPr>
            <p:nvPr/>
          </p:nvPicPr>
          <p:blipFill rotWithShape="1">
            <a:blip r:embed="rId8">
              <a:extLst>
                <a:ext uri="{28A0092B-C50C-407E-A947-70E740481C1C}">
                  <a14:useLocalDpi xmlns:a14="http://schemas.microsoft.com/office/drawing/2010/main" val="0"/>
                </a:ext>
              </a:extLst>
            </a:blip>
            <a:srcRect l="19703" t="1162" r="13022" b="17466"/>
            <a:stretch/>
          </p:blipFill>
          <p:spPr>
            <a:xfrm>
              <a:off x="1353049" y="24995232"/>
              <a:ext cx="5178027" cy="5228898"/>
            </a:xfrm>
            <a:prstGeom prst="rect">
              <a:avLst/>
            </a:prstGeom>
            <a:ln w="38100">
              <a:solidFill>
                <a:schemeClr val="tx1"/>
              </a:solidFill>
            </a:ln>
          </p:spPr>
        </p:pic>
        <p:sp>
          <p:nvSpPr>
            <p:cNvPr id="66" name="Freeform 65"/>
            <p:cNvSpPr/>
            <p:nvPr/>
          </p:nvSpPr>
          <p:spPr>
            <a:xfrm>
              <a:off x="3908986" y="26224278"/>
              <a:ext cx="1291788" cy="3681664"/>
            </a:xfrm>
            <a:custGeom>
              <a:avLst/>
              <a:gdLst>
                <a:gd name="connsiteX0" fmla="*/ 954748 w 954748"/>
                <a:gd name="connsiteY0" fmla="*/ 2832390 h 2832390"/>
                <a:gd name="connsiteX1" fmla="*/ 4253 w 954748"/>
                <a:gd name="connsiteY1" fmla="*/ 1701422 h 2832390"/>
                <a:gd name="connsiteX2" fmla="*/ 581769 w 954748"/>
                <a:gd name="connsiteY2" fmla="*/ 149348 h 2832390"/>
                <a:gd name="connsiteX3" fmla="*/ 557706 w 954748"/>
                <a:gd name="connsiteY3" fmla="*/ 149348 h 2832390"/>
                <a:gd name="connsiteX0" fmla="*/ 992947 w 992947"/>
                <a:gd name="connsiteY0" fmla="*/ 2779672 h 2779672"/>
                <a:gd name="connsiteX1" fmla="*/ 42452 w 992947"/>
                <a:gd name="connsiteY1" fmla="*/ 1648704 h 2779672"/>
                <a:gd name="connsiteX2" fmla="*/ 210894 w 992947"/>
                <a:gd name="connsiteY2" fmla="*/ 866651 h 2779672"/>
                <a:gd name="connsiteX3" fmla="*/ 619968 w 992947"/>
                <a:gd name="connsiteY3" fmla="*/ 96630 h 2779672"/>
                <a:gd name="connsiteX4" fmla="*/ 595905 w 992947"/>
                <a:gd name="connsiteY4" fmla="*/ 96630 h 2779672"/>
                <a:gd name="connsiteX0" fmla="*/ 992947 w 992947"/>
                <a:gd name="connsiteY0" fmla="*/ 2892016 h 2892016"/>
                <a:gd name="connsiteX1" fmla="*/ 42452 w 992947"/>
                <a:gd name="connsiteY1" fmla="*/ 1761048 h 2892016"/>
                <a:gd name="connsiteX2" fmla="*/ 210894 w 992947"/>
                <a:gd name="connsiteY2" fmla="*/ 978995 h 2892016"/>
                <a:gd name="connsiteX3" fmla="*/ 619968 w 992947"/>
                <a:gd name="connsiteY3" fmla="*/ 208974 h 2892016"/>
                <a:gd name="connsiteX4" fmla="*/ 355274 w 992947"/>
                <a:gd name="connsiteY4" fmla="*/ 52564 h 2892016"/>
                <a:gd name="connsiteX0" fmla="*/ 992947 w 992947"/>
                <a:gd name="connsiteY0" fmla="*/ 2683042 h 2683042"/>
                <a:gd name="connsiteX1" fmla="*/ 42452 w 992947"/>
                <a:gd name="connsiteY1" fmla="*/ 1552074 h 2683042"/>
                <a:gd name="connsiteX2" fmla="*/ 210894 w 992947"/>
                <a:gd name="connsiteY2" fmla="*/ 770021 h 2683042"/>
                <a:gd name="connsiteX3" fmla="*/ 619968 w 992947"/>
                <a:gd name="connsiteY3" fmla="*/ 0 h 2683042"/>
                <a:gd name="connsiteX0" fmla="*/ 958218 w 958218"/>
                <a:gd name="connsiteY0" fmla="*/ 2683042 h 2683042"/>
                <a:gd name="connsiteX1" fmla="*/ 404766 w 958218"/>
                <a:gd name="connsiteY1" fmla="*/ 2165684 h 2683042"/>
                <a:gd name="connsiteX2" fmla="*/ 7723 w 958218"/>
                <a:gd name="connsiteY2" fmla="*/ 1552074 h 2683042"/>
                <a:gd name="connsiteX3" fmla="*/ 176165 w 958218"/>
                <a:gd name="connsiteY3" fmla="*/ 770021 h 2683042"/>
                <a:gd name="connsiteX4" fmla="*/ 585239 w 958218"/>
                <a:gd name="connsiteY4" fmla="*/ 0 h 2683042"/>
                <a:gd name="connsiteX0" fmla="*/ 962923 w 962923"/>
                <a:gd name="connsiteY0" fmla="*/ 2683042 h 2683042"/>
                <a:gd name="connsiteX1" fmla="*/ 409471 w 962923"/>
                <a:gd name="connsiteY1" fmla="*/ 2165684 h 2683042"/>
                <a:gd name="connsiteX2" fmla="*/ 12428 w 962923"/>
                <a:gd name="connsiteY2" fmla="*/ 1552074 h 2683042"/>
                <a:gd name="connsiteX3" fmla="*/ 144775 w 962923"/>
                <a:gd name="connsiteY3" fmla="*/ 433137 h 2683042"/>
                <a:gd name="connsiteX4" fmla="*/ 589944 w 962923"/>
                <a:gd name="connsiteY4" fmla="*/ 0 h 2683042"/>
                <a:gd name="connsiteX0" fmla="*/ 962923 w 962923"/>
                <a:gd name="connsiteY0" fmla="*/ 2851484 h 2851484"/>
                <a:gd name="connsiteX1" fmla="*/ 409471 w 962923"/>
                <a:gd name="connsiteY1" fmla="*/ 2334126 h 2851484"/>
                <a:gd name="connsiteX2" fmla="*/ 12428 w 962923"/>
                <a:gd name="connsiteY2" fmla="*/ 1720516 h 2851484"/>
                <a:gd name="connsiteX3" fmla="*/ 144775 w 962923"/>
                <a:gd name="connsiteY3" fmla="*/ 601579 h 2851484"/>
                <a:gd name="connsiteX4" fmla="*/ 758386 w 962923"/>
                <a:gd name="connsiteY4" fmla="*/ 0 h 2851484"/>
                <a:gd name="connsiteX0" fmla="*/ 1077061 w 1077061"/>
                <a:gd name="connsiteY0" fmla="*/ 2851484 h 2851484"/>
                <a:gd name="connsiteX1" fmla="*/ 523609 w 1077061"/>
                <a:gd name="connsiteY1" fmla="*/ 2334126 h 2851484"/>
                <a:gd name="connsiteX2" fmla="*/ 6250 w 1077061"/>
                <a:gd name="connsiteY2" fmla="*/ 1720516 h 2851484"/>
                <a:gd name="connsiteX3" fmla="*/ 258913 w 1077061"/>
                <a:gd name="connsiteY3" fmla="*/ 601579 h 2851484"/>
                <a:gd name="connsiteX4" fmla="*/ 872524 w 1077061"/>
                <a:gd name="connsiteY4" fmla="*/ 0 h 2851484"/>
                <a:gd name="connsiteX0" fmla="*/ 1077061 w 1077061"/>
                <a:gd name="connsiteY0" fmla="*/ 2851484 h 2851484"/>
                <a:gd name="connsiteX1" fmla="*/ 6250 w 1077061"/>
                <a:gd name="connsiteY1" fmla="*/ 1720516 h 2851484"/>
                <a:gd name="connsiteX2" fmla="*/ 258913 w 1077061"/>
                <a:gd name="connsiteY2" fmla="*/ 601579 h 2851484"/>
                <a:gd name="connsiteX3" fmla="*/ 872524 w 1077061"/>
                <a:gd name="connsiteY3" fmla="*/ 0 h 2851484"/>
                <a:gd name="connsiteX0" fmla="*/ 1071983 w 1071983"/>
                <a:gd name="connsiteY0" fmla="*/ 2851484 h 2851484"/>
                <a:gd name="connsiteX1" fmla="*/ 1172 w 1071983"/>
                <a:gd name="connsiteY1" fmla="*/ 1720516 h 2851484"/>
                <a:gd name="connsiteX2" fmla="*/ 867446 w 1071983"/>
                <a:gd name="connsiteY2" fmla="*/ 0 h 2851484"/>
                <a:gd name="connsiteX0" fmla="*/ 1099955 w 1099955"/>
                <a:gd name="connsiteY0" fmla="*/ 2851484 h 2851484"/>
                <a:gd name="connsiteX1" fmla="*/ 29144 w 1099955"/>
                <a:gd name="connsiteY1" fmla="*/ 1720516 h 2851484"/>
                <a:gd name="connsiteX2" fmla="*/ 353998 w 1099955"/>
                <a:gd name="connsiteY2" fmla="*/ 866273 h 2851484"/>
                <a:gd name="connsiteX3" fmla="*/ 895418 w 1099955"/>
                <a:gd name="connsiteY3" fmla="*/ 0 h 2851484"/>
                <a:gd name="connsiteX0" fmla="*/ 1146119 w 1146119"/>
                <a:gd name="connsiteY0" fmla="*/ 2851484 h 2851484"/>
                <a:gd name="connsiteX1" fmla="*/ 75308 w 1146119"/>
                <a:gd name="connsiteY1" fmla="*/ 1720516 h 2851484"/>
                <a:gd name="connsiteX2" fmla="*/ 183593 w 1146119"/>
                <a:gd name="connsiteY2" fmla="*/ 661736 h 2851484"/>
                <a:gd name="connsiteX3" fmla="*/ 941582 w 1146119"/>
                <a:gd name="connsiteY3" fmla="*/ 0 h 2851484"/>
                <a:gd name="connsiteX0" fmla="*/ 1146119 w 1146119"/>
                <a:gd name="connsiteY0" fmla="*/ 3380874 h 3380874"/>
                <a:gd name="connsiteX1" fmla="*/ 75308 w 1146119"/>
                <a:gd name="connsiteY1" fmla="*/ 2249906 h 3380874"/>
                <a:gd name="connsiteX2" fmla="*/ 183593 w 1146119"/>
                <a:gd name="connsiteY2" fmla="*/ 1191126 h 3380874"/>
                <a:gd name="connsiteX3" fmla="*/ 111403 w 1146119"/>
                <a:gd name="connsiteY3" fmla="*/ 0 h 3380874"/>
                <a:gd name="connsiteX0" fmla="*/ 1539414 w 1539414"/>
                <a:gd name="connsiteY0" fmla="*/ 3380874 h 3380874"/>
                <a:gd name="connsiteX1" fmla="*/ 468603 w 1539414"/>
                <a:gd name="connsiteY1" fmla="*/ 2249906 h 3380874"/>
                <a:gd name="connsiteX2" fmla="*/ 35466 w 1539414"/>
                <a:gd name="connsiteY2" fmla="*/ 1058778 h 3380874"/>
                <a:gd name="connsiteX3" fmla="*/ 504698 w 1539414"/>
                <a:gd name="connsiteY3" fmla="*/ 0 h 3380874"/>
                <a:gd name="connsiteX0" fmla="*/ 1550682 w 1550682"/>
                <a:gd name="connsiteY0" fmla="*/ 3380874 h 3380874"/>
                <a:gd name="connsiteX1" fmla="*/ 479871 w 1550682"/>
                <a:gd name="connsiteY1" fmla="*/ 2249906 h 3380874"/>
                <a:gd name="connsiteX2" fmla="*/ 34702 w 1550682"/>
                <a:gd name="connsiteY2" fmla="*/ 709862 h 3380874"/>
                <a:gd name="connsiteX3" fmla="*/ 515966 w 1550682"/>
                <a:gd name="connsiteY3" fmla="*/ 0 h 3380874"/>
                <a:gd name="connsiteX0" fmla="*/ 1569196 w 1569196"/>
                <a:gd name="connsiteY0" fmla="*/ 3380874 h 3380874"/>
                <a:gd name="connsiteX1" fmla="*/ 329943 w 1569196"/>
                <a:gd name="connsiteY1" fmla="*/ 2310063 h 3380874"/>
                <a:gd name="connsiteX2" fmla="*/ 53216 w 1569196"/>
                <a:gd name="connsiteY2" fmla="*/ 709862 h 3380874"/>
                <a:gd name="connsiteX3" fmla="*/ 534480 w 1569196"/>
                <a:gd name="connsiteY3" fmla="*/ 0 h 3380874"/>
                <a:gd name="connsiteX0" fmla="*/ 1569196 w 1569196"/>
                <a:gd name="connsiteY0" fmla="*/ 3320716 h 3320716"/>
                <a:gd name="connsiteX1" fmla="*/ 329943 w 1569196"/>
                <a:gd name="connsiteY1" fmla="*/ 2249905 h 3320716"/>
                <a:gd name="connsiteX2" fmla="*/ 53216 w 1569196"/>
                <a:gd name="connsiteY2" fmla="*/ 649704 h 3320716"/>
                <a:gd name="connsiteX3" fmla="*/ 618701 w 1569196"/>
                <a:gd name="connsiteY3" fmla="*/ 0 h 3320716"/>
                <a:gd name="connsiteX0" fmla="*/ 1569196 w 1569196"/>
                <a:gd name="connsiteY0" fmla="*/ 3320716 h 3320716"/>
                <a:gd name="connsiteX1" fmla="*/ 329943 w 1569196"/>
                <a:gd name="connsiteY1" fmla="*/ 2249905 h 3320716"/>
                <a:gd name="connsiteX2" fmla="*/ 53216 w 1569196"/>
                <a:gd name="connsiteY2" fmla="*/ 649704 h 3320716"/>
                <a:gd name="connsiteX3" fmla="*/ 618701 w 1569196"/>
                <a:gd name="connsiteY3" fmla="*/ 0 h 3320716"/>
                <a:gd name="connsiteX0" fmla="*/ 1569196 w 1569196"/>
                <a:gd name="connsiteY0" fmla="*/ 3320716 h 3320716"/>
                <a:gd name="connsiteX1" fmla="*/ 329943 w 1569196"/>
                <a:gd name="connsiteY1" fmla="*/ 2249905 h 3320716"/>
                <a:gd name="connsiteX2" fmla="*/ 53216 w 1569196"/>
                <a:gd name="connsiteY2" fmla="*/ 649704 h 3320716"/>
                <a:gd name="connsiteX3" fmla="*/ 618701 w 1569196"/>
                <a:gd name="connsiteY3" fmla="*/ 0 h 3320716"/>
                <a:gd name="connsiteX0" fmla="*/ 1579027 w 1579027"/>
                <a:gd name="connsiteY0" fmla="*/ 3320716 h 3320716"/>
                <a:gd name="connsiteX1" fmla="*/ 339774 w 1579027"/>
                <a:gd name="connsiteY1" fmla="*/ 2249905 h 3320716"/>
                <a:gd name="connsiteX2" fmla="*/ 63047 w 1579027"/>
                <a:gd name="connsiteY2" fmla="*/ 649704 h 3320716"/>
                <a:gd name="connsiteX3" fmla="*/ 628532 w 1579027"/>
                <a:gd name="connsiteY3" fmla="*/ 0 h 3320716"/>
                <a:gd name="connsiteX0" fmla="*/ 1569197 w 1569197"/>
                <a:gd name="connsiteY0" fmla="*/ 3320716 h 3320716"/>
                <a:gd name="connsiteX1" fmla="*/ 329944 w 1569197"/>
                <a:gd name="connsiteY1" fmla="*/ 2249905 h 3320716"/>
                <a:gd name="connsiteX2" fmla="*/ 53217 w 1569197"/>
                <a:gd name="connsiteY2" fmla="*/ 649704 h 3320716"/>
                <a:gd name="connsiteX3" fmla="*/ 618702 w 1569197"/>
                <a:gd name="connsiteY3" fmla="*/ 0 h 3320716"/>
                <a:gd name="connsiteX0" fmla="*/ 1298655 w 1298655"/>
                <a:gd name="connsiteY0" fmla="*/ 3344779 h 3344779"/>
                <a:gd name="connsiteX1" fmla="*/ 324096 w 1298655"/>
                <a:gd name="connsiteY1" fmla="*/ 2249905 h 3344779"/>
                <a:gd name="connsiteX2" fmla="*/ 47369 w 1298655"/>
                <a:gd name="connsiteY2" fmla="*/ 649704 h 3344779"/>
                <a:gd name="connsiteX3" fmla="*/ 612854 w 1298655"/>
                <a:gd name="connsiteY3" fmla="*/ 0 h 3344779"/>
                <a:gd name="connsiteX0" fmla="*/ 1302292 w 1302292"/>
                <a:gd name="connsiteY0" fmla="*/ 3344779 h 3344779"/>
                <a:gd name="connsiteX1" fmla="*/ 327733 w 1302292"/>
                <a:gd name="connsiteY1" fmla="*/ 2249905 h 3344779"/>
                <a:gd name="connsiteX2" fmla="*/ 58061 w 1302292"/>
                <a:gd name="connsiteY2" fmla="*/ 1524738 h 3344779"/>
                <a:gd name="connsiteX3" fmla="*/ 51006 w 1302292"/>
                <a:gd name="connsiteY3" fmla="*/ 649704 h 3344779"/>
                <a:gd name="connsiteX4" fmla="*/ 616491 w 1302292"/>
                <a:gd name="connsiteY4" fmla="*/ 0 h 3344779"/>
                <a:gd name="connsiteX0" fmla="*/ 1302292 w 1302292"/>
                <a:gd name="connsiteY0" fmla="*/ 3344779 h 3344779"/>
                <a:gd name="connsiteX1" fmla="*/ 327733 w 1302292"/>
                <a:gd name="connsiteY1" fmla="*/ 2249905 h 3344779"/>
                <a:gd name="connsiteX2" fmla="*/ 58061 w 1302292"/>
                <a:gd name="connsiteY2" fmla="*/ 1524738 h 3344779"/>
                <a:gd name="connsiteX3" fmla="*/ 51006 w 1302292"/>
                <a:gd name="connsiteY3" fmla="*/ 649704 h 3344779"/>
                <a:gd name="connsiteX4" fmla="*/ 616491 w 1302292"/>
                <a:gd name="connsiteY4" fmla="*/ 0 h 3344779"/>
                <a:gd name="connsiteX0" fmla="*/ 1302292 w 1302292"/>
                <a:gd name="connsiteY0" fmla="*/ 3344779 h 3344779"/>
                <a:gd name="connsiteX1" fmla="*/ 327733 w 1302292"/>
                <a:gd name="connsiteY1" fmla="*/ 2249905 h 3344779"/>
                <a:gd name="connsiteX2" fmla="*/ 58061 w 1302292"/>
                <a:gd name="connsiteY2" fmla="*/ 1524738 h 3344779"/>
                <a:gd name="connsiteX3" fmla="*/ 51006 w 1302292"/>
                <a:gd name="connsiteY3" fmla="*/ 649704 h 3344779"/>
                <a:gd name="connsiteX4" fmla="*/ 616491 w 1302292"/>
                <a:gd name="connsiteY4" fmla="*/ 0 h 3344779"/>
                <a:gd name="connsiteX0" fmla="*/ 1309751 w 1309751"/>
                <a:gd name="connsiteY0" fmla="*/ 3344779 h 3344779"/>
                <a:gd name="connsiteX1" fmla="*/ 335192 w 1309751"/>
                <a:gd name="connsiteY1" fmla="*/ 2249905 h 3344779"/>
                <a:gd name="connsiteX2" fmla="*/ 65520 w 1309751"/>
                <a:gd name="connsiteY2" fmla="*/ 1524738 h 3344779"/>
                <a:gd name="connsiteX3" fmla="*/ 58465 w 1309751"/>
                <a:gd name="connsiteY3" fmla="*/ 649704 h 3344779"/>
                <a:gd name="connsiteX4" fmla="*/ 623950 w 1309751"/>
                <a:gd name="connsiteY4" fmla="*/ 0 h 3344779"/>
                <a:gd name="connsiteX0" fmla="*/ 1305900 w 1305900"/>
                <a:gd name="connsiteY0" fmla="*/ 3344779 h 3344779"/>
                <a:gd name="connsiteX1" fmla="*/ 331341 w 1305900"/>
                <a:gd name="connsiteY1" fmla="*/ 2249905 h 3344779"/>
                <a:gd name="connsiteX2" fmla="*/ 61669 w 1305900"/>
                <a:gd name="connsiteY2" fmla="*/ 1524738 h 3344779"/>
                <a:gd name="connsiteX3" fmla="*/ 54614 w 1305900"/>
                <a:gd name="connsiteY3" fmla="*/ 649704 h 3344779"/>
                <a:gd name="connsiteX4" fmla="*/ 620099 w 1305900"/>
                <a:gd name="connsiteY4" fmla="*/ 0 h 3344779"/>
                <a:gd name="connsiteX0" fmla="*/ 1302293 w 1302293"/>
                <a:gd name="connsiteY0" fmla="*/ 3344779 h 3344779"/>
                <a:gd name="connsiteX1" fmla="*/ 327734 w 1302293"/>
                <a:gd name="connsiteY1" fmla="*/ 2249905 h 3344779"/>
                <a:gd name="connsiteX2" fmla="*/ 58062 w 1302293"/>
                <a:gd name="connsiteY2" fmla="*/ 1524738 h 3344779"/>
                <a:gd name="connsiteX3" fmla="*/ 51007 w 1302293"/>
                <a:gd name="connsiteY3" fmla="*/ 649704 h 3344779"/>
                <a:gd name="connsiteX4" fmla="*/ 616492 w 1302293"/>
                <a:gd name="connsiteY4" fmla="*/ 0 h 3344779"/>
                <a:gd name="connsiteX0" fmla="*/ 1302293 w 1302293"/>
                <a:gd name="connsiteY0" fmla="*/ 3344779 h 3344779"/>
                <a:gd name="connsiteX1" fmla="*/ 327734 w 1302293"/>
                <a:gd name="connsiteY1" fmla="*/ 2249905 h 3344779"/>
                <a:gd name="connsiteX2" fmla="*/ 58062 w 1302293"/>
                <a:gd name="connsiteY2" fmla="*/ 1524738 h 3344779"/>
                <a:gd name="connsiteX3" fmla="*/ 51007 w 1302293"/>
                <a:gd name="connsiteY3" fmla="*/ 649704 h 3344779"/>
                <a:gd name="connsiteX4" fmla="*/ 616492 w 1302293"/>
                <a:gd name="connsiteY4" fmla="*/ 0 h 3344779"/>
                <a:gd name="connsiteX0" fmla="*/ 1302293 w 1302293"/>
                <a:gd name="connsiteY0" fmla="*/ 3344779 h 3344779"/>
                <a:gd name="connsiteX1" fmla="*/ 327734 w 1302293"/>
                <a:gd name="connsiteY1" fmla="*/ 2249905 h 3344779"/>
                <a:gd name="connsiteX2" fmla="*/ 58062 w 1302293"/>
                <a:gd name="connsiteY2" fmla="*/ 1524738 h 3344779"/>
                <a:gd name="connsiteX3" fmla="*/ 51007 w 1302293"/>
                <a:gd name="connsiteY3" fmla="*/ 649704 h 3344779"/>
                <a:gd name="connsiteX4" fmla="*/ 616492 w 1302293"/>
                <a:gd name="connsiteY4" fmla="*/ 0 h 3344779"/>
                <a:gd name="connsiteX0" fmla="*/ 1302293 w 1302293"/>
                <a:gd name="connsiteY0" fmla="*/ 3681664 h 3681664"/>
                <a:gd name="connsiteX1" fmla="*/ 327734 w 1302293"/>
                <a:gd name="connsiteY1" fmla="*/ 2586790 h 3681664"/>
                <a:gd name="connsiteX2" fmla="*/ 58062 w 1302293"/>
                <a:gd name="connsiteY2" fmla="*/ 1861623 h 3681664"/>
                <a:gd name="connsiteX3" fmla="*/ 51007 w 1302293"/>
                <a:gd name="connsiteY3" fmla="*/ 986589 h 3681664"/>
                <a:gd name="connsiteX4" fmla="*/ 1001502 w 1302293"/>
                <a:gd name="connsiteY4" fmla="*/ 0 h 3681664"/>
                <a:gd name="connsiteX0" fmla="*/ 1291788 w 1291788"/>
                <a:gd name="connsiteY0" fmla="*/ 3681664 h 3681664"/>
                <a:gd name="connsiteX1" fmla="*/ 317229 w 1291788"/>
                <a:gd name="connsiteY1" fmla="*/ 2586790 h 3681664"/>
                <a:gd name="connsiteX2" fmla="*/ 47557 w 1291788"/>
                <a:gd name="connsiteY2" fmla="*/ 1861623 h 3681664"/>
                <a:gd name="connsiteX3" fmla="*/ 40502 w 1291788"/>
                <a:gd name="connsiteY3" fmla="*/ 986589 h 3681664"/>
                <a:gd name="connsiteX4" fmla="*/ 458478 w 1291788"/>
                <a:gd name="connsiteY4" fmla="*/ 437701 h 3681664"/>
                <a:gd name="connsiteX5" fmla="*/ 990997 w 1291788"/>
                <a:gd name="connsiteY5" fmla="*/ 0 h 3681664"/>
                <a:gd name="connsiteX0" fmla="*/ 1291788 w 1291788"/>
                <a:gd name="connsiteY0" fmla="*/ 3681664 h 3681664"/>
                <a:gd name="connsiteX1" fmla="*/ 317229 w 1291788"/>
                <a:gd name="connsiteY1" fmla="*/ 2586790 h 3681664"/>
                <a:gd name="connsiteX2" fmla="*/ 47557 w 1291788"/>
                <a:gd name="connsiteY2" fmla="*/ 1861623 h 3681664"/>
                <a:gd name="connsiteX3" fmla="*/ 40502 w 1291788"/>
                <a:gd name="connsiteY3" fmla="*/ 986589 h 3681664"/>
                <a:gd name="connsiteX4" fmla="*/ 374257 w 1291788"/>
                <a:gd name="connsiteY4" fmla="*/ 377543 h 3681664"/>
                <a:gd name="connsiteX5" fmla="*/ 990997 w 1291788"/>
                <a:gd name="connsiteY5" fmla="*/ 0 h 3681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91788" h="3681664">
                  <a:moveTo>
                    <a:pt x="1291788" y="3681664"/>
                  </a:moveTo>
                  <a:cubicBezTo>
                    <a:pt x="1068703" y="3446046"/>
                    <a:pt x="584759" y="3106699"/>
                    <a:pt x="317229" y="2586790"/>
                  </a:cubicBezTo>
                  <a:cubicBezTo>
                    <a:pt x="49699" y="2066881"/>
                    <a:pt x="93678" y="2128323"/>
                    <a:pt x="47557" y="1861623"/>
                  </a:cubicBezTo>
                  <a:cubicBezTo>
                    <a:pt x="1436" y="1594923"/>
                    <a:pt x="-27985" y="1223909"/>
                    <a:pt x="40502" y="986589"/>
                  </a:cubicBezTo>
                  <a:cubicBezTo>
                    <a:pt x="108989" y="749269"/>
                    <a:pt x="215841" y="541974"/>
                    <a:pt x="374257" y="377543"/>
                  </a:cubicBezTo>
                  <a:cubicBezTo>
                    <a:pt x="532673" y="213112"/>
                    <a:pt x="902244" y="72950"/>
                    <a:pt x="990997" y="0"/>
                  </a:cubicBezTo>
                </a:path>
              </a:pathLst>
            </a:cu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Freeform 66"/>
            <p:cNvSpPr/>
            <p:nvPr/>
          </p:nvSpPr>
          <p:spPr>
            <a:xfrm>
              <a:off x="3051383" y="25652889"/>
              <a:ext cx="1015061" cy="4247149"/>
            </a:xfrm>
            <a:custGeom>
              <a:avLst/>
              <a:gdLst>
                <a:gd name="connsiteX0" fmla="*/ 954748 w 954748"/>
                <a:gd name="connsiteY0" fmla="*/ 2832390 h 2832390"/>
                <a:gd name="connsiteX1" fmla="*/ 4253 w 954748"/>
                <a:gd name="connsiteY1" fmla="*/ 1701422 h 2832390"/>
                <a:gd name="connsiteX2" fmla="*/ 581769 w 954748"/>
                <a:gd name="connsiteY2" fmla="*/ 149348 h 2832390"/>
                <a:gd name="connsiteX3" fmla="*/ 557706 w 954748"/>
                <a:gd name="connsiteY3" fmla="*/ 149348 h 2832390"/>
                <a:gd name="connsiteX0" fmla="*/ 992947 w 992947"/>
                <a:gd name="connsiteY0" fmla="*/ 2779672 h 2779672"/>
                <a:gd name="connsiteX1" fmla="*/ 42452 w 992947"/>
                <a:gd name="connsiteY1" fmla="*/ 1648704 h 2779672"/>
                <a:gd name="connsiteX2" fmla="*/ 210894 w 992947"/>
                <a:gd name="connsiteY2" fmla="*/ 866651 h 2779672"/>
                <a:gd name="connsiteX3" fmla="*/ 619968 w 992947"/>
                <a:gd name="connsiteY3" fmla="*/ 96630 h 2779672"/>
                <a:gd name="connsiteX4" fmla="*/ 595905 w 992947"/>
                <a:gd name="connsiteY4" fmla="*/ 96630 h 2779672"/>
                <a:gd name="connsiteX0" fmla="*/ 992947 w 992947"/>
                <a:gd name="connsiteY0" fmla="*/ 2892016 h 2892016"/>
                <a:gd name="connsiteX1" fmla="*/ 42452 w 992947"/>
                <a:gd name="connsiteY1" fmla="*/ 1761048 h 2892016"/>
                <a:gd name="connsiteX2" fmla="*/ 210894 w 992947"/>
                <a:gd name="connsiteY2" fmla="*/ 978995 h 2892016"/>
                <a:gd name="connsiteX3" fmla="*/ 619968 w 992947"/>
                <a:gd name="connsiteY3" fmla="*/ 208974 h 2892016"/>
                <a:gd name="connsiteX4" fmla="*/ 355274 w 992947"/>
                <a:gd name="connsiteY4" fmla="*/ 52564 h 2892016"/>
                <a:gd name="connsiteX0" fmla="*/ 992947 w 992947"/>
                <a:gd name="connsiteY0" fmla="*/ 2683042 h 2683042"/>
                <a:gd name="connsiteX1" fmla="*/ 42452 w 992947"/>
                <a:gd name="connsiteY1" fmla="*/ 1552074 h 2683042"/>
                <a:gd name="connsiteX2" fmla="*/ 210894 w 992947"/>
                <a:gd name="connsiteY2" fmla="*/ 770021 h 2683042"/>
                <a:gd name="connsiteX3" fmla="*/ 619968 w 992947"/>
                <a:gd name="connsiteY3" fmla="*/ 0 h 2683042"/>
                <a:gd name="connsiteX0" fmla="*/ 958218 w 958218"/>
                <a:gd name="connsiteY0" fmla="*/ 2683042 h 2683042"/>
                <a:gd name="connsiteX1" fmla="*/ 404766 w 958218"/>
                <a:gd name="connsiteY1" fmla="*/ 2165684 h 2683042"/>
                <a:gd name="connsiteX2" fmla="*/ 7723 w 958218"/>
                <a:gd name="connsiteY2" fmla="*/ 1552074 h 2683042"/>
                <a:gd name="connsiteX3" fmla="*/ 176165 w 958218"/>
                <a:gd name="connsiteY3" fmla="*/ 770021 h 2683042"/>
                <a:gd name="connsiteX4" fmla="*/ 585239 w 958218"/>
                <a:gd name="connsiteY4" fmla="*/ 0 h 2683042"/>
                <a:gd name="connsiteX0" fmla="*/ 962923 w 962923"/>
                <a:gd name="connsiteY0" fmla="*/ 2683042 h 2683042"/>
                <a:gd name="connsiteX1" fmla="*/ 409471 w 962923"/>
                <a:gd name="connsiteY1" fmla="*/ 2165684 h 2683042"/>
                <a:gd name="connsiteX2" fmla="*/ 12428 w 962923"/>
                <a:gd name="connsiteY2" fmla="*/ 1552074 h 2683042"/>
                <a:gd name="connsiteX3" fmla="*/ 144775 w 962923"/>
                <a:gd name="connsiteY3" fmla="*/ 433137 h 2683042"/>
                <a:gd name="connsiteX4" fmla="*/ 589944 w 962923"/>
                <a:gd name="connsiteY4" fmla="*/ 0 h 2683042"/>
                <a:gd name="connsiteX0" fmla="*/ 962923 w 962923"/>
                <a:gd name="connsiteY0" fmla="*/ 2851484 h 2851484"/>
                <a:gd name="connsiteX1" fmla="*/ 409471 w 962923"/>
                <a:gd name="connsiteY1" fmla="*/ 2334126 h 2851484"/>
                <a:gd name="connsiteX2" fmla="*/ 12428 w 962923"/>
                <a:gd name="connsiteY2" fmla="*/ 1720516 h 2851484"/>
                <a:gd name="connsiteX3" fmla="*/ 144775 w 962923"/>
                <a:gd name="connsiteY3" fmla="*/ 601579 h 2851484"/>
                <a:gd name="connsiteX4" fmla="*/ 758386 w 962923"/>
                <a:gd name="connsiteY4" fmla="*/ 0 h 2851484"/>
                <a:gd name="connsiteX0" fmla="*/ 1077061 w 1077061"/>
                <a:gd name="connsiteY0" fmla="*/ 2851484 h 2851484"/>
                <a:gd name="connsiteX1" fmla="*/ 523609 w 1077061"/>
                <a:gd name="connsiteY1" fmla="*/ 2334126 h 2851484"/>
                <a:gd name="connsiteX2" fmla="*/ 6250 w 1077061"/>
                <a:gd name="connsiteY2" fmla="*/ 1720516 h 2851484"/>
                <a:gd name="connsiteX3" fmla="*/ 258913 w 1077061"/>
                <a:gd name="connsiteY3" fmla="*/ 601579 h 2851484"/>
                <a:gd name="connsiteX4" fmla="*/ 872524 w 1077061"/>
                <a:gd name="connsiteY4" fmla="*/ 0 h 2851484"/>
                <a:gd name="connsiteX0" fmla="*/ 1077061 w 1077061"/>
                <a:gd name="connsiteY0" fmla="*/ 2851484 h 2851484"/>
                <a:gd name="connsiteX1" fmla="*/ 6250 w 1077061"/>
                <a:gd name="connsiteY1" fmla="*/ 1720516 h 2851484"/>
                <a:gd name="connsiteX2" fmla="*/ 258913 w 1077061"/>
                <a:gd name="connsiteY2" fmla="*/ 601579 h 2851484"/>
                <a:gd name="connsiteX3" fmla="*/ 872524 w 1077061"/>
                <a:gd name="connsiteY3" fmla="*/ 0 h 2851484"/>
                <a:gd name="connsiteX0" fmla="*/ 1071983 w 1071983"/>
                <a:gd name="connsiteY0" fmla="*/ 2851484 h 2851484"/>
                <a:gd name="connsiteX1" fmla="*/ 1172 w 1071983"/>
                <a:gd name="connsiteY1" fmla="*/ 1720516 h 2851484"/>
                <a:gd name="connsiteX2" fmla="*/ 867446 w 1071983"/>
                <a:gd name="connsiteY2" fmla="*/ 0 h 2851484"/>
                <a:gd name="connsiteX0" fmla="*/ 1099955 w 1099955"/>
                <a:gd name="connsiteY0" fmla="*/ 2851484 h 2851484"/>
                <a:gd name="connsiteX1" fmla="*/ 29144 w 1099955"/>
                <a:gd name="connsiteY1" fmla="*/ 1720516 h 2851484"/>
                <a:gd name="connsiteX2" fmla="*/ 353998 w 1099955"/>
                <a:gd name="connsiteY2" fmla="*/ 866273 h 2851484"/>
                <a:gd name="connsiteX3" fmla="*/ 895418 w 1099955"/>
                <a:gd name="connsiteY3" fmla="*/ 0 h 2851484"/>
                <a:gd name="connsiteX0" fmla="*/ 1146119 w 1146119"/>
                <a:gd name="connsiteY0" fmla="*/ 2851484 h 2851484"/>
                <a:gd name="connsiteX1" fmla="*/ 75308 w 1146119"/>
                <a:gd name="connsiteY1" fmla="*/ 1720516 h 2851484"/>
                <a:gd name="connsiteX2" fmla="*/ 183593 w 1146119"/>
                <a:gd name="connsiteY2" fmla="*/ 661736 h 2851484"/>
                <a:gd name="connsiteX3" fmla="*/ 941582 w 1146119"/>
                <a:gd name="connsiteY3" fmla="*/ 0 h 2851484"/>
                <a:gd name="connsiteX0" fmla="*/ 1146119 w 1146119"/>
                <a:gd name="connsiteY0" fmla="*/ 3380874 h 3380874"/>
                <a:gd name="connsiteX1" fmla="*/ 75308 w 1146119"/>
                <a:gd name="connsiteY1" fmla="*/ 2249906 h 3380874"/>
                <a:gd name="connsiteX2" fmla="*/ 183593 w 1146119"/>
                <a:gd name="connsiteY2" fmla="*/ 1191126 h 3380874"/>
                <a:gd name="connsiteX3" fmla="*/ 111403 w 1146119"/>
                <a:gd name="connsiteY3" fmla="*/ 0 h 3380874"/>
                <a:gd name="connsiteX0" fmla="*/ 1539414 w 1539414"/>
                <a:gd name="connsiteY0" fmla="*/ 3380874 h 3380874"/>
                <a:gd name="connsiteX1" fmla="*/ 468603 w 1539414"/>
                <a:gd name="connsiteY1" fmla="*/ 2249906 h 3380874"/>
                <a:gd name="connsiteX2" fmla="*/ 35466 w 1539414"/>
                <a:gd name="connsiteY2" fmla="*/ 1058778 h 3380874"/>
                <a:gd name="connsiteX3" fmla="*/ 504698 w 1539414"/>
                <a:gd name="connsiteY3" fmla="*/ 0 h 3380874"/>
                <a:gd name="connsiteX0" fmla="*/ 1550682 w 1550682"/>
                <a:gd name="connsiteY0" fmla="*/ 3380874 h 3380874"/>
                <a:gd name="connsiteX1" fmla="*/ 479871 w 1550682"/>
                <a:gd name="connsiteY1" fmla="*/ 2249906 h 3380874"/>
                <a:gd name="connsiteX2" fmla="*/ 34702 w 1550682"/>
                <a:gd name="connsiteY2" fmla="*/ 709862 h 3380874"/>
                <a:gd name="connsiteX3" fmla="*/ 515966 w 1550682"/>
                <a:gd name="connsiteY3" fmla="*/ 0 h 3380874"/>
                <a:gd name="connsiteX0" fmla="*/ 1569196 w 1569196"/>
                <a:gd name="connsiteY0" fmla="*/ 3380874 h 3380874"/>
                <a:gd name="connsiteX1" fmla="*/ 329943 w 1569196"/>
                <a:gd name="connsiteY1" fmla="*/ 2310063 h 3380874"/>
                <a:gd name="connsiteX2" fmla="*/ 53216 w 1569196"/>
                <a:gd name="connsiteY2" fmla="*/ 709862 h 3380874"/>
                <a:gd name="connsiteX3" fmla="*/ 534480 w 1569196"/>
                <a:gd name="connsiteY3" fmla="*/ 0 h 3380874"/>
                <a:gd name="connsiteX0" fmla="*/ 1569196 w 1569196"/>
                <a:gd name="connsiteY0" fmla="*/ 3320716 h 3320716"/>
                <a:gd name="connsiteX1" fmla="*/ 329943 w 1569196"/>
                <a:gd name="connsiteY1" fmla="*/ 2249905 h 3320716"/>
                <a:gd name="connsiteX2" fmla="*/ 53216 w 1569196"/>
                <a:gd name="connsiteY2" fmla="*/ 649704 h 3320716"/>
                <a:gd name="connsiteX3" fmla="*/ 618701 w 1569196"/>
                <a:gd name="connsiteY3" fmla="*/ 0 h 3320716"/>
                <a:gd name="connsiteX0" fmla="*/ 1569196 w 1569196"/>
                <a:gd name="connsiteY0" fmla="*/ 3320716 h 3320716"/>
                <a:gd name="connsiteX1" fmla="*/ 329943 w 1569196"/>
                <a:gd name="connsiteY1" fmla="*/ 2249905 h 3320716"/>
                <a:gd name="connsiteX2" fmla="*/ 53216 w 1569196"/>
                <a:gd name="connsiteY2" fmla="*/ 649704 h 3320716"/>
                <a:gd name="connsiteX3" fmla="*/ 618701 w 1569196"/>
                <a:gd name="connsiteY3" fmla="*/ 0 h 3320716"/>
                <a:gd name="connsiteX0" fmla="*/ 1569196 w 1569196"/>
                <a:gd name="connsiteY0" fmla="*/ 3320716 h 3320716"/>
                <a:gd name="connsiteX1" fmla="*/ 329943 w 1569196"/>
                <a:gd name="connsiteY1" fmla="*/ 2249905 h 3320716"/>
                <a:gd name="connsiteX2" fmla="*/ 53216 w 1569196"/>
                <a:gd name="connsiteY2" fmla="*/ 649704 h 3320716"/>
                <a:gd name="connsiteX3" fmla="*/ 618701 w 1569196"/>
                <a:gd name="connsiteY3" fmla="*/ 0 h 3320716"/>
                <a:gd name="connsiteX0" fmla="*/ 1579027 w 1579027"/>
                <a:gd name="connsiteY0" fmla="*/ 3320716 h 3320716"/>
                <a:gd name="connsiteX1" fmla="*/ 339774 w 1579027"/>
                <a:gd name="connsiteY1" fmla="*/ 2249905 h 3320716"/>
                <a:gd name="connsiteX2" fmla="*/ 63047 w 1579027"/>
                <a:gd name="connsiteY2" fmla="*/ 649704 h 3320716"/>
                <a:gd name="connsiteX3" fmla="*/ 628532 w 1579027"/>
                <a:gd name="connsiteY3" fmla="*/ 0 h 3320716"/>
                <a:gd name="connsiteX0" fmla="*/ 1569197 w 1569197"/>
                <a:gd name="connsiteY0" fmla="*/ 3320716 h 3320716"/>
                <a:gd name="connsiteX1" fmla="*/ 329944 w 1569197"/>
                <a:gd name="connsiteY1" fmla="*/ 2249905 h 3320716"/>
                <a:gd name="connsiteX2" fmla="*/ 53217 w 1569197"/>
                <a:gd name="connsiteY2" fmla="*/ 649704 h 3320716"/>
                <a:gd name="connsiteX3" fmla="*/ 618702 w 1569197"/>
                <a:gd name="connsiteY3" fmla="*/ 0 h 3320716"/>
                <a:gd name="connsiteX0" fmla="*/ 1298655 w 1298655"/>
                <a:gd name="connsiteY0" fmla="*/ 3344779 h 3344779"/>
                <a:gd name="connsiteX1" fmla="*/ 324096 w 1298655"/>
                <a:gd name="connsiteY1" fmla="*/ 2249905 h 3344779"/>
                <a:gd name="connsiteX2" fmla="*/ 47369 w 1298655"/>
                <a:gd name="connsiteY2" fmla="*/ 649704 h 3344779"/>
                <a:gd name="connsiteX3" fmla="*/ 612854 w 1298655"/>
                <a:gd name="connsiteY3" fmla="*/ 0 h 3344779"/>
                <a:gd name="connsiteX0" fmla="*/ 1302292 w 1302292"/>
                <a:gd name="connsiteY0" fmla="*/ 3344779 h 3344779"/>
                <a:gd name="connsiteX1" fmla="*/ 327733 w 1302292"/>
                <a:gd name="connsiteY1" fmla="*/ 2249905 h 3344779"/>
                <a:gd name="connsiteX2" fmla="*/ 58061 w 1302292"/>
                <a:gd name="connsiteY2" fmla="*/ 1524738 h 3344779"/>
                <a:gd name="connsiteX3" fmla="*/ 51006 w 1302292"/>
                <a:gd name="connsiteY3" fmla="*/ 649704 h 3344779"/>
                <a:gd name="connsiteX4" fmla="*/ 616491 w 1302292"/>
                <a:gd name="connsiteY4" fmla="*/ 0 h 3344779"/>
                <a:gd name="connsiteX0" fmla="*/ 1302292 w 1302292"/>
                <a:gd name="connsiteY0" fmla="*/ 3344779 h 3344779"/>
                <a:gd name="connsiteX1" fmla="*/ 327733 w 1302292"/>
                <a:gd name="connsiteY1" fmla="*/ 2249905 h 3344779"/>
                <a:gd name="connsiteX2" fmla="*/ 58061 w 1302292"/>
                <a:gd name="connsiteY2" fmla="*/ 1524738 h 3344779"/>
                <a:gd name="connsiteX3" fmla="*/ 51006 w 1302292"/>
                <a:gd name="connsiteY3" fmla="*/ 649704 h 3344779"/>
                <a:gd name="connsiteX4" fmla="*/ 616491 w 1302292"/>
                <a:gd name="connsiteY4" fmla="*/ 0 h 3344779"/>
                <a:gd name="connsiteX0" fmla="*/ 1302292 w 1302292"/>
                <a:gd name="connsiteY0" fmla="*/ 3344779 h 3344779"/>
                <a:gd name="connsiteX1" fmla="*/ 327733 w 1302292"/>
                <a:gd name="connsiteY1" fmla="*/ 2249905 h 3344779"/>
                <a:gd name="connsiteX2" fmla="*/ 58061 w 1302292"/>
                <a:gd name="connsiteY2" fmla="*/ 1524738 h 3344779"/>
                <a:gd name="connsiteX3" fmla="*/ 51006 w 1302292"/>
                <a:gd name="connsiteY3" fmla="*/ 649704 h 3344779"/>
                <a:gd name="connsiteX4" fmla="*/ 616491 w 1302292"/>
                <a:gd name="connsiteY4" fmla="*/ 0 h 3344779"/>
                <a:gd name="connsiteX0" fmla="*/ 1309751 w 1309751"/>
                <a:gd name="connsiteY0" fmla="*/ 3344779 h 3344779"/>
                <a:gd name="connsiteX1" fmla="*/ 335192 w 1309751"/>
                <a:gd name="connsiteY1" fmla="*/ 2249905 h 3344779"/>
                <a:gd name="connsiteX2" fmla="*/ 65520 w 1309751"/>
                <a:gd name="connsiteY2" fmla="*/ 1524738 h 3344779"/>
                <a:gd name="connsiteX3" fmla="*/ 58465 w 1309751"/>
                <a:gd name="connsiteY3" fmla="*/ 649704 h 3344779"/>
                <a:gd name="connsiteX4" fmla="*/ 623950 w 1309751"/>
                <a:gd name="connsiteY4" fmla="*/ 0 h 3344779"/>
                <a:gd name="connsiteX0" fmla="*/ 1305900 w 1305900"/>
                <a:gd name="connsiteY0" fmla="*/ 3344779 h 3344779"/>
                <a:gd name="connsiteX1" fmla="*/ 331341 w 1305900"/>
                <a:gd name="connsiteY1" fmla="*/ 2249905 h 3344779"/>
                <a:gd name="connsiteX2" fmla="*/ 61669 w 1305900"/>
                <a:gd name="connsiteY2" fmla="*/ 1524738 h 3344779"/>
                <a:gd name="connsiteX3" fmla="*/ 54614 w 1305900"/>
                <a:gd name="connsiteY3" fmla="*/ 649704 h 3344779"/>
                <a:gd name="connsiteX4" fmla="*/ 620099 w 1305900"/>
                <a:gd name="connsiteY4" fmla="*/ 0 h 3344779"/>
                <a:gd name="connsiteX0" fmla="*/ 1302293 w 1302293"/>
                <a:gd name="connsiteY0" fmla="*/ 3344779 h 3344779"/>
                <a:gd name="connsiteX1" fmla="*/ 327734 w 1302293"/>
                <a:gd name="connsiteY1" fmla="*/ 2249905 h 3344779"/>
                <a:gd name="connsiteX2" fmla="*/ 58062 w 1302293"/>
                <a:gd name="connsiteY2" fmla="*/ 1524738 h 3344779"/>
                <a:gd name="connsiteX3" fmla="*/ 51007 w 1302293"/>
                <a:gd name="connsiteY3" fmla="*/ 649704 h 3344779"/>
                <a:gd name="connsiteX4" fmla="*/ 616492 w 1302293"/>
                <a:gd name="connsiteY4" fmla="*/ 0 h 3344779"/>
                <a:gd name="connsiteX0" fmla="*/ 1302293 w 1302293"/>
                <a:gd name="connsiteY0" fmla="*/ 3344779 h 3344779"/>
                <a:gd name="connsiteX1" fmla="*/ 327734 w 1302293"/>
                <a:gd name="connsiteY1" fmla="*/ 2249905 h 3344779"/>
                <a:gd name="connsiteX2" fmla="*/ 58062 w 1302293"/>
                <a:gd name="connsiteY2" fmla="*/ 1524738 h 3344779"/>
                <a:gd name="connsiteX3" fmla="*/ 51007 w 1302293"/>
                <a:gd name="connsiteY3" fmla="*/ 649704 h 3344779"/>
                <a:gd name="connsiteX4" fmla="*/ 616492 w 1302293"/>
                <a:gd name="connsiteY4" fmla="*/ 0 h 3344779"/>
                <a:gd name="connsiteX0" fmla="*/ 1302293 w 1302293"/>
                <a:gd name="connsiteY0" fmla="*/ 3344779 h 3344779"/>
                <a:gd name="connsiteX1" fmla="*/ 327734 w 1302293"/>
                <a:gd name="connsiteY1" fmla="*/ 2249905 h 3344779"/>
                <a:gd name="connsiteX2" fmla="*/ 58062 w 1302293"/>
                <a:gd name="connsiteY2" fmla="*/ 1524738 h 3344779"/>
                <a:gd name="connsiteX3" fmla="*/ 51007 w 1302293"/>
                <a:gd name="connsiteY3" fmla="*/ 649704 h 3344779"/>
                <a:gd name="connsiteX4" fmla="*/ 616492 w 1302293"/>
                <a:gd name="connsiteY4" fmla="*/ 0 h 3344779"/>
                <a:gd name="connsiteX0" fmla="*/ 1302293 w 1302293"/>
                <a:gd name="connsiteY0" fmla="*/ 3681664 h 3681664"/>
                <a:gd name="connsiteX1" fmla="*/ 327734 w 1302293"/>
                <a:gd name="connsiteY1" fmla="*/ 2586790 h 3681664"/>
                <a:gd name="connsiteX2" fmla="*/ 58062 w 1302293"/>
                <a:gd name="connsiteY2" fmla="*/ 1861623 h 3681664"/>
                <a:gd name="connsiteX3" fmla="*/ 51007 w 1302293"/>
                <a:gd name="connsiteY3" fmla="*/ 986589 h 3681664"/>
                <a:gd name="connsiteX4" fmla="*/ 1001502 w 1302293"/>
                <a:gd name="connsiteY4" fmla="*/ 0 h 3681664"/>
                <a:gd name="connsiteX0" fmla="*/ 1291788 w 1291788"/>
                <a:gd name="connsiteY0" fmla="*/ 3681664 h 3681664"/>
                <a:gd name="connsiteX1" fmla="*/ 317229 w 1291788"/>
                <a:gd name="connsiteY1" fmla="*/ 2586790 h 3681664"/>
                <a:gd name="connsiteX2" fmla="*/ 47557 w 1291788"/>
                <a:gd name="connsiteY2" fmla="*/ 1861623 h 3681664"/>
                <a:gd name="connsiteX3" fmla="*/ 40502 w 1291788"/>
                <a:gd name="connsiteY3" fmla="*/ 986589 h 3681664"/>
                <a:gd name="connsiteX4" fmla="*/ 458478 w 1291788"/>
                <a:gd name="connsiteY4" fmla="*/ 437701 h 3681664"/>
                <a:gd name="connsiteX5" fmla="*/ 990997 w 1291788"/>
                <a:gd name="connsiteY5" fmla="*/ 0 h 3681664"/>
                <a:gd name="connsiteX0" fmla="*/ 1291788 w 1291788"/>
                <a:gd name="connsiteY0" fmla="*/ 3681664 h 3681664"/>
                <a:gd name="connsiteX1" fmla="*/ 317229 w 1291788"/>
                <a:gd name="connsiteY1" fmla="*/ 2586790 h 3681664"/>
                <a:gd name="connsiteX2" fmla="*/ 47557 w 1291788"/>
                <a:gd name="connsiteY2" fmla="*/ 1861623 h 3681664"/>
                <a:gd name="connsiteX3" fmla="*/ 40502 w 1291788"/>
                <a:gd name="connsiteY3" fmla="*/ 986589 h 3681664"/>
                <a:gd name="connsiteX4" fmla="*/ 374257 w 1291788"/>
                <a:gd name="connsiteY4" fmla="*/ 377543 h 3681664"/>
                <a:gd name="connsiteX5" fmla="*/ 990997 w 1291788"/>
                <a:gd name="connsiteY5" fmla="*/ 0 h 3681664"/>
                <a:gd name="connsiteX0" fmla="*/ 1291788 w 1291788"/>
                <a:gd name="connsiteY0" fmla="*/ 3850107 h 3850107"/>
                <a:gd name="connsiteX1" fmla="*/ 317229 w 1291788"/>
                <a:gd name="connsiteY1" fmla="*/ 2755233 h 3850107"/>
                <a:gd name="connsiteX2" fmla="*/ 47557 w 1291788"/>
                <a:gd name="connsiteY2" fmla="*/ 2030066 h 3850107"/>
                <a:gd name="connsiteX3" fmla="*/ 40502 w 1291788"/>
                <a:gd name="connsiteY3" fmla="*/ 1155032 h 3850107"/>
                <a:gd name="connsiteX4" fmla="*/ 374257 w 1291788"/>
                <a:gd name="connsiteY4" fmla="*/ 545986 h 3850107"/>
                <a:gd name="connsiteX5" fmla="*/ 750366 w 1291788"/>
                <a:gd name="connsiteY5" fmla="*/ 0 h 3850107"/>
                <a:gd name="connsiteX0" fmla="*/ 1291788 w 1291788"/>
                <a:gd name="connsiteY0" fmla="*/ 3850107 h 3850107"/>
                <a:gd name="connsiteX1" fmla="*/ 317229 w 1291788"/>
                <a:gd name="connsiteY1" fmla="*/ 2755233 h 3850107"/>
                <a:gd name="connsiteX2" fmla="*/ 47557 w 1291788"/>
                <a:gd name="connsiteY2" fmla="*/ 2030066 h 3850107"/>
                <a:gd name="connsiteX3" fmla="*/ 40502 w 1291788"/>
                <a:gd name="connsiteY3" fmla="*/ 1155032 h 3850107"/>
                <a:gd name="connsiteX4" fmla="*/ 374257 w 1291788"/>
                <a:gd name="connsiteY4" fmla="*/ 545986 h 3850107"/>
                <a:gd name="connsiteX5" fmla="*/ 546058 w 1291788"/>
                <a:gd name="connsiteY5" fmla="*/ 311257 h 3850107"/>
                <a:gd name="connsiteX6" fmla="*/ 750366 w 1291788"/>
                <a:gd name="connsiteY6" fmla="*/ 0 h 3850107"/>
                <a:gd name="connsiteX0" fmla="*/ 1291788 w 1291788"/>
                <a:gd name="connsiteY0" fmla="*/ 4223086 h 4223086"/>
                <a:gd name="connsiteX1" fmla="*/ 317229 w 1291788"/>
                <a:gd name="connsiteY1" fmla="*/ 3128212 h 4223086"/>
                <a:gd name="connsiteX2" fmla="*/ 47557 w 1291788"/>
                <a:gd name="connsiteY2" fmla="*/ 2403045 h 4223086"/>
                <a:gd name="connsiteX3" fmla="*/ 40502 w 1291788"/>
                <a:gd name="connsiteY3" fmla="*/ 1528011 h 4223086"/>
                <a:gd name="connsiteX4" fmla="*/ 374257 w 1291788"/>
                <a:gd name="connsiteY4" fmla="*/ 918965 h 4223086"/>
                <a:gd name="connsiteX5" fmla="*/ 546058 w 1291788"/>
                <a:gd name="connsiteY5" fmla="*/ 684236 h 4223086"/>
                <a:gd name="connsiteX6" fmla="*/ 810524 w 1291788"/>
                <a:gd name="connsiteY6" fmla="*/ 0 h 4223086"/>
                <a:gd name="connsiteX0" fmla="*/ 1291788 w 1291788"/>
                <a:gd name="connsiteY0" fmla="*/ 4223086 h 4223086"/>
                <a:gd name="connsiteX1" fmla="*/ 317229 w 1291788"/>
                <a:gd name="connsiteY1" fmla="*/ 3128212 h 4223086"/>
                <a:gd name="connsiteX2" fmla="*/ 47557 w 1291788"/>
                <a:gd name="connsiteY2" fmla="*/ 2403045 h 4223086"/>
                <a:gd name="connsiteX3" fmla="*/ 40502 w 1291788"/>
                <a:gd name="connsiteY3" fmla="*/ 1528011 h 4223086"/>
                <a:gd name="connsiteX4" fmla="*/ 374257 w 1291788"/>
                <a:gd name="connsiteY4" fmla="*/ 918965 h 4223086"/>
                <a:gd name="connsiteX5" fmla="*/ 642311 w 1291788"/>
                <a:gd name="connsiteY5" fmla="*/ 515794 h 4223086"/>
                <a:gd name="connsiteX6" fmla="*/ 810524 w 1291788"/>
                <a:gd name="connsiteY6" fmla="*/ 0 h 4223086"/>
                <a:gd name="connsiteX0" fmla="*/ 1291788 w 1291788"/>
                <a:gd name="connsiteY0" fmla="*/ 4247149 h 4247149"/>
                <a:gd name="connsiteX1" fmla="*/ 317229 w 1291788"/>
                <a:gd name="connsiteY1" fmla="*/ 3152275 h 4247149"/>
                <a:gd name="connsiteX2" fmla="*/ 47557 w 1291788"/>
                <a:gd name="connsiteY2" fmla="*/ 2427108 h 4247149"/>
                <a:gd name="connsiteX3" fmla="*/ 40502 w 1291788"/>
                <a:gd name="connsiteY3" fmla="*/ 1552074 h 4247149"/>
                <a:gd name="connsiteX4" fmla="*/ 374257 w 1291788"/>
                <a:gd name="connsiteY4" fmla="*/ 943028 h 4247149"/>
                <a:gd name="connsiteX5" fmla="*/ 642311 w 1291788"/>
                <a:gd name="connsiteY5" fmla="*/ 539857 h 4247149"/>
                <a:gd name="connsiteX6" fmla="*/ 1015061 w 1291788"/>
                <a:gd name="connsiteY6" fmla="*/ 0 h 4247149"/>
                <a:gd name="connsiteX0" fmla="*/ 822556 w 1015061"/>
                <a:gd name="connsiteY0" fmla="*/ 4247149 h 4247149"/>
                <a:gd name="connsiteX1" fmla="*/ 317229 w 1015061"/>
                <a:gd name="connsiteY1" fmla="*/ 3152275 h 4247149"/>
                <a:gd name="connsiteX2" fmla="*/ 47557 w 1015061"/>
                <a:gd name="connsiteY2" fmla="*/ 2427108 h 4247149"/>
                <a:gd name="connsiteX3" fmla="*/ 40502 w 1015061"/>
                <a:gd name="connsiteY3" fmla="*/ 1552074 h 4247149"/>
                <a:gd name="connsiteX4" fmla="*/ 374257 w 1015061"/>
                <a:gd name="connsiteY4" fmla="*/ 943028 h 4247149"/>
                <a:gd name="connsiteX5" fmla="*/ 642311 w 1015061"/>
                <a:gd name="connsiteY5" fmla="*/ 539857 h 4247149"/>
                <a:gd name="connsiteX6" fmla="*/ 1015061 w 1015061"/>
                <a:gd name="connsiteY6" fmla="*/ 0 h 4247149"/>
                <a:gd name="connsiteX0" fmla="*/ 822556 w 1015061"/>
                <a:gd name="connsiteY0" fmla="*/ 4247149 h 4247149"/>
                <a:gd name="connsiteX1" fmla="*/ 317229 w 1015061"/>
                <a:gd name="connsiteY1" fmla="*/ 3152275 h 4247149"/>
                <a:gd name="connsiteX2" fmla="*/ 47557 w 1015061"/>
                <a:gd name="connsiteY2" fmla="*/ 2427108 h 4247149"/>
                <a:gd name="connsiteX3" fmla="*/ 40502 w 1015061"/>
                <a:gd name="connsiteY3" fmla="*/ 1552074 h 4247149"/>
                <a:gd name="connsiteX4" fmla="*/ 374257 w 1015061"/>
                <a:gd name="connsiteY4" fmla="*/ 943028 h 4247149"/>
                <a:gd name="connsiteX5" fmla="*/ 642311 w 1015061"/>
                <a:gd name="connsiteY5" fmla="*/ 539857 h 4247149"/>
                <a:gd name="connsiteX6" fmla="*/ 1015061 w 1015061"/>
                <a:gd name="connsiteY6" fmla="*/ 0 h 4247149"/>
                <a:gd name="connsiteX0" fmla="*/ 822556 w 1015061"/>
                <a:gd name="connsiteY0" fmla="*/ 4247149 h 4247149"/>
                <a:gd name="connsiteX1" fmla="*/ 317229 w 1015061"/>
                <a:gd name="connsiteY1" fmla="*/ 3152275 h 4247149"/>
                <a:gd name="connsiteX2" fmla="*/ 47557 w 1015061"/>
                <a:gd name="connsiteY2" fmla="*/ 2427108 h 4247149"/>
                <a:gd name="connsiteX3" fmla="*/ 40502 w 1015061"/>
                <a:gd name="connsiteY3" fmla="*/ 1552074 h 4247149"/>
                <a:gd name="connsiteX4" fmla="*/ 374257 w 1015061"/>
                <a:gd name="connsiteY4" fmla="*/ 943028 h 4247149"/>
                <a:gd name="connsiteX5" fmla="*/ 642311 w 1015061"/>
                <a:gd name="connsiteY5" fmla="*/ 539857 h 4247149"/>
                <a:gd name="connsiteX6" fmla="*/ 1015061 w 1015061"/>
                <a:gd name="connsiteY6" fmla="*/ 0 h 4247149"/>
                <a:gd name="connsiteX0" fmla="*/ 822556 w 1015061"/>
                <a:gd name="connsiteY0" fmla="*/ 4247149 h 4247149"/>
                <a:gd name="connsiteX1" fmla="*/ 317229 w 1015061"/>
                <a:gd name="connsiteY1" fmla="*/ 3152275 h 4247149"/>
                <a:gd name="connsiteX2" fmla="*/ 47557 w 1015061"/>
                <a:gd name="connsiteY2" fmla="*/ 2427108 h 4247149"/>
                <a:gd name="connsiteX3" fmla="*/ 40502 w 1015061"/>
                <a:gd name="connsiteY3" fmla="*/ 1552074 h 4247149"/>
                <a:gd name="connsiteX4" fmla="*/ 374257 w 1015061"/>
                <a:gd name="connsiteY4" fmla="*/ 943028 h 4247149"/>
                <a:gd name="connsiteX5" fmla="*/ 642311 w 1015061"/>
                <a:gd name="connsiteY5" fmla="*/ 539857 h 4247149"/>
                <a:gd name="connsiteX6" fmla="*/ 1015061 w 1015061"/>
                <a:gd name="connsiteY6" fmla="*/ 0 h 4247149"/>
                <a:gd name="connsiteX0" fmla="*/ 822556 w 1015061"/>
                <a:gd name="connsiteY0" fmla="*/ 4247149 h 4247149"/>
                <a:gd name="connsiteX1" fmla="*/ 317229 w 1015061"/>
                <a:gd name="connsiteY1" fmla="*/ 3152275 h 4247149"/>
                <a:gd name="connsiteX2" fmla="*/ 47557 w 1015061"/>
                <a:gd name="connsiteY2" fmla="*/ 2427108 h 4247149"/>
                <a:gd name="connsiteX3" fmla="*/ 40502 w 1015061"/>
                <a:gd name="connsiteY3" fmla="*/ 1552074 h 4247149"/>
                <a:gd name="connsiteX4" fmla="*/ 374257 w 1015061"/>
                <a:gd name="connsiteY4" fmla="*/ 943028 h 4247149"/>
                <a:gd name="connsiteX5" fmla="*/ 642311 w 1015061"/>
                <a:gd name="connsiteY5" fmla="*/ 539857 h 4247149"/>
                <a:gd name="connsiteX6" fmla="*/ 1015061 w 1015061"/>
                <a:gd name="connsiteY6" fmla="*/ 0 h 424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5061" h="4247149">
                  <a:moveTo>
                    <a:pt x="822556" y="4247149"/>
                  </a:moveTo>
                  <a:cubicBezTo>
                    <a:pt x="418997" y="3506205"/>
                    <a:pt x="554680" y="3744373"/>
                    <a:pt x="317229" y="3152275"/>
                  </a:cubicBezTo>
                  <a:cubicBezTo>
                    <a:pt x="79778" y="2560177"/>
                    <a:pt x="93678" y="2693808"/>
                    <a:pt x="47557" y="2427108"/>
                  </a:cubicBezTo>
                  <a:cubicBezTo>
                    <a:pt x="1436" y="2160408"/>
                    <a:pt x="-27985" y="1789394"/>
                    <a:pt x="40502" y="1552074"/>
                  </a:cubicBezTo>
                  <a:cubicBezTo>
                    <a:pt x="108989" y="1314754"/>
                    <a:pt x="289998" y="1083657"/>
                    <a:pt x="374257" y="943028"/>
                  </a:cubicBezTo>
                  <a:cubicBezTo>
                    <a:pt x="458516" y="802399"/>
                    <a:pt x="579626" y="630855"/>
                    <a:pt x="642311" y="539857"/>
                  </a:cubicBezTo>
                  <a:lnTo>
                    <a:pt x="1015061" y="0"/>
                  </a:lnTo>
                </a:path>
              </a:pathLst>
            </a:cu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Freeform 67"/>
            <p:cNvSpPr/>
            <p:nvPr/>
          </p:nvSpPr>
          <p:spPr>
            <a:xfrm>
              <a:off x="2222911" y="25422076"/>
              <a:ext cx="865992" cy="4487781"/>
            </a:xfrm>
            <a:custGeom>
              <a:avLst/>
              <a:gdLst>
                <a:gd name="connsiteX0" fmla="*/ 954748 w 954748"/>
                <a:gd name="connsiteY0" fmla="*/ 2832390 h 2832390"/>
                <a:gd name="connsiteX1" fmla="*/ 4253 w 954748"/>
                <a:gd name="connsiteY1" fmla="*/ 1701422 h 2832390"/>
                <a:gd name="connsiteX2" fmla="*/ 581769 w 954748"/>
                <a:gd name="connsiteY2" fmla="*/ 149348 h 2832390"/>
                <a:gd name="connsiteX3" fmla="*/ 557706 w 954748"/>
                <a:gd name="connsiteY3" fmla="*/ 149348 h 2832390"/>
                <a:gd name="connsiteX0" fmla="*/ 992947 w 992947"/>
                <a:gd name="connsiteY0" fmla="*/ 2779672 h 2779672"/>
                <a:gd name="connsiteX1" fmla="*/ 42452 w 992947"/>
                <a:gd name="connsiteY1" fmla="*/ 1648704 h 2779672"/>
                <a:gd name="connsiteX2" fmla="*/ 210894 w 992947"/>
                <a:gd name="connsiteY2" fmla="*/ 866651 h 2779672"/>
                <a:gd name="connsiteX3" fmla="*/ 619968 w 992947"/>
                <a:gd name="connsiteY3" fmla="*/ 96630 h 2779672"/>
                <a:gd name="connsiteX4" fmla="*/ 595905 w 992947"/>
                <a:gd name="connsiteY4" fmla="*/ 96630 h 2779672"/>
                <a:gd name="connsiteX0" fmla="*/ 992947 w 992947"/>
                <a:gd name="connsiteY0" fmla="*/ 2892016 h 2892016"/>
                <a:gd name="connsiteX1" fmla="*/ 42452 w 992947"/>
                <a:gd name="connsiteY1" fmla="*/ 1761048 h 2892016"/>
                <a:gd name="connsiteX2" fmla="*/ 210894 w 992947"/>
                <a:gd name="connsiteY2" fmla="*/ 978995 h 2892016"/>
                <a:gd name="connsiteX3" fmla="*/ 619968 w 992947"/>
                <a:gd name="connsiteY3" fmla="*/ 208974 h 2892016"/>
                <a:gd name="connsiteX4" fmla="*/ 355274 w 992947"/>
                <a:gd name="connsiteY4" fmla="*/ 52564 h 2892016"/>
                <a:gd name="connsiteX0" fmla="*/ 992947 w 992947"/>
                <a:gd name="connsiteY0" fmla="*/ 2683042 h 2683042"/>
                <a:gd name="connsiteX1" fmla="*/ 42452 w 992947"/>
                <a:gd name="connsiteY1" fmla="*/ 1552074 h 2683042"/>
                <a:gd name="connsiteX2" fmla="*/ 210894 w 992947"/>
                <a:gd name="connsiteY2" fmla="*/ 770021 h 2683042"/>
                <a:gd name="connsiteX3" fmla="*/ 619968 w 992947"/>
                <a:gd name="connsiteY3" fmla="*/ 0 h 2683042"/>
                <a:gd name="connsiteX0" fmla="*/ 958218 w 958218"/>
                <a:gd name="connsiteY0" fmla="*/ 2683042 h 2683042"/>
                <a:gd name="connsiteX1" fmla="*/ 404766 w 958218"/>
                <a:gd name="connsiteY1" fmla="*/ 2165684 h 2683042"/>
                <a:gd name="connsiteX2" fmla="*/ 7723 w 958218"/>
                <a:gd name="connsiteY2" fmla="*/ 1552074 h 2683042"/>
                <a:gd name="connsiteX3" fmla="*/ 176165 w 958218"/>
                <a:gd name="connsiteY3" fmla="*/ 770021 h 2683042"/>
                <a:gd name="connsiteX4" fmla="*/ 585239 w 958218"/>
                <a:gd name="connsiteY4" fmla="*/ 0 h 2683042"/>
                <a:gd name="connsiteX0" fmla="*/ 962923 w 962923"/>
                <a:gd name="connsiteY0" fmla="*/ 2683042 h 2683042"/>
                <a:gd name="connsiteX1" fmla="*/ 409471 w 962923"/>
                <a:gd name="connsiteY1" fmla="*/ 2165684 h 2683042"/>
                <a:gd name="connsiteX2" fmla="*/ 12428 w 962923"/>
                <a:gd name="connsiteY2" fmla="*/ 1552074 h 2683042"/>
                <a:gd name="connsiteX3" fmla="*/ 144775 w 962923"/>
                <a:gd name="connsiteY3" fmla="*/ 433137 h 2683042"/>
                <a:gd name="connsiteX4" fmla="*/ 589944 w 962923"/>
                <a:gd name="connsiteY4" fmla="*/ 0 h 2683042"/>
                <a:gd name="connsiteX0" fmla="*/ 962923 w 962923"/>
                <a:gd name="connsiteY0" fmla="*/ 2851484 h 2851484"/>
                <a:gd name="connsiteX1" fmla="*/ 409471 w 962923"/>
                <a:gd name="connsiteY1" fmla="*/ 2334126 h 2851484"/>
                <a:gd name="connsiteX2" fmla="*/ 12428 w 962923"/>
                <a:gd name="connsiteY2" fmla="*/ 1720516 h 2851484"/>
                <a:gd name="connsiteX3" fmla="*/ 144775 w 962923"/>
                <a:gd name="connsiteY3" fmla="*/ 601579 h 2851484"/>
                <a:gd name="connsiteX4" fmla="*/ 758386 w 962923"/>
                <a:gd name="connsiteY4" fmla="*/ 0 h 2851484"/>
                <a:gd name="connsiteX0" fmla="*/ 1077061 w 1077061"/>
                <a:gd name="connsiteY0" fmla="*/ 2851484 h 2851484"/>
                <a:gd name="connsiteX1" fmla="*/ 523609 w 1077061"/>
                <a:gd name="connsiteY1" fmla="*/ 2334126 h 2851484"/>
                <a:gd name="connsiteX2" fmla="*/ 6250 w 1077061"/>
                <a:gd name="connsiteY2" fmla="*/ 1720516 h 2851484"/>
                <a:gd name="connsiteX3" fmla="*/ 258913 w 1077061"/>
                <a:gd name="connsiteY3" fmla="*/ 601579 h 2851484"/>
                <a:gd name="connsiteX4" fmla="*/ 872524 w 1077061"/>
                <a:gd name="connsiteY4" fmla="*/ 0 h 2851484"/>
                <a:gd name="connsiteX0" fmla="*/ 1077061 w 1077061"/>
                <a:gd name="connsiteY0" fmla="*/ 2851484 h 2851484"/>
                <a:gd name="connsiteX1" fmla="*/ 6250 w 1077061"/>
                <a:gd name="connsiteY1" fmla="*/ 1720516 h 2851484"/>
                <a:gd name="connsiteX2" fmla="*/ 258913 w 1077061"/>
                <a:gd name="connsiteY2" fmla="*/ 601579 h 2851484"/>
                <a:gd name="connsiteX3" fmla="*/ 872524 w 1077061"/>
                <a:gd name="connsiteY3" fmla="*/ 0 h 2851484"/>
                <a:gd name="connsiteX0" fmla="*/ 1071983 w 1071983"/>
                <a:gd name="connsiteY0" fmla="*/ 2851484 h 2851484"/>
                <a:gd name="connsiteX1" fmla="*/ 1172 w 1071983"/>
                <a:gd name="connsiteY1" fmla="*/ 1720516 h 2851484"/>
                <a:gd name="connsiteX2" fmla="*/ 867446 w 1071983"/>
                <a:gd name="connsiteY2" fmla="*/ 0 h 2851484"/>
                <a:gd name="connsiteX0" fmla="*/ 1099955 w 1099955"/>
                <a:gd name="connsiteY0" fmla="*/ 2851484 h 2851484"/>
                <a:gd name="connsiteX1" fmla="*/ 29144 w 1099955"/>
                <a:gd name="connsiteY1" fmla="*/ 1720516 h 2851484"/>
                <a:gd name="connsiteX2" fmla="*/ 353998 w 1099955"/>
                <a:gd name="connsiteY2" fmla="*/ 866273 h 2851484"/>
                <a:gd name="connsiteX3" fmla="*/ 895418 w 1099955"/>
                <a:gd name="connsiteY3" fmla="*/ 0 h 2851484"/>
                <a:gd name="connsiteX0" fmla="*/ 1146119 w 1146119"/>
                <a:gd name="connsiteY0" fmla="*/ 2851484 h 2851484"/>
                <a:gd name="connsiteX1" fmla="*/ 75308 w 1146119"/>
                <a:gd name="connsiteY1" fmla="*/ 1720516 h 2851484"/>
                <a:gd name="connsiteX2" fmla="*/ 183593 w 1146119"/>
                <a:gd name="connsiteY2" fmla="*/ 661736 h 2851484"/>
                <a:gd name="connsiteX3" fmla="*/ 941582 w 1146119"/>
                <a:gd name="connsiteY3" fmla="*/ 0 h 2851484"/>
                <a:gd name="connsiteX0" fmla="*/ 1146119 w 1146119"/>
                <a:gd name="connsiteY0" fmla="*/ 3380874 h 3380874"/>
                <a:gd name="connsiteX1" fmla="*/ 75308 w 1146119"/>
                <a:gd name="connsiteY1" fmla="*/ 2249906 h 3380874"/>
                <a:gd name="connsiteX2" fmla="*/ 183593 w 1146119"/>
                <a:gd name="connsiteY2" fmla="*/ 1191126 h 3380874"/>
                <a:gd name="connsiteX3" fmla="*/ 111403 w 1146119"/>
                <a:gd name="connsiteY3" fmla="*/ 0 h 3380874"/>
                <a:gd name="connsiteX0" fmla="*/ 1539414 w 1539414"/>
                <a:gd name="connsiteY0" fmla="*/ 3380874 h 3380874"/>
                <a:gd name="connsiteX1" fmla="*/ 468603 w 1539414"/>
                <a:gd name="connsiteY1" fmla="*/ 2249906 h 3380874"/>
                <a:gd name="connsiteX2" fmla="*/ 35466 w 1539414"/>
                <a:gd name="connsiteY2" fmla="*/ 1058778 h 3380874"/>
                <a:gd name="connsiteX3" fmla="*/ 504698 w 1539414"/>
                <a:gd name="connsiteY3" fmla="*/ 0 h 3380874"/>
                <a:gd name="connsiteX0" fmla="*/ 1550682 w 1550682"/>
                <a:gd name="connsiteY0" fmla="*/ 3380874 h 3380874"/>
                <a:gd name="connsiteX1" fmla="*/ 479871 w 1550682"/>
                <a:gd name="connsiteY1" fmla="*/ 2249906 h 3380874"/>
                <a:gd name="connsiteX2" fmla="*/ 34702 w 1550682"/>
                <a:gd name="connsiteY2" fmla="*/ 709862 h 3380874"/>
                <a:gd name="connsiteX3" fmla="*/ 515966 w 1550682"/>
                <a:gd name="connsiteY3" fmla="*/ 0 h 3380874"/>
                <a:gd name="connsiteX0" fmla="*/ 1569196 w 1569196"/>
                <a:gd name="connsiteY0" fmla="*/ 3380874 h 3380874"/>
                <a:gd name="connsiteX1" fmla="*/ 329943 w 1569196"/>
                <a:gd name="connsiteY1" fmla="*/ 2310063 h 3380874"/>
                <a:gd name="connsiteX2" fmla="*/ 53216 w 1569196"/>
                <a:gd name="connsiteY2" fmla="*/ 709862 h 3380874"/>
                <a:gd name="connsiteX3" fmla="*/ 534480 w 1569196"/>
                <a:gd name="connsiteY3" fmla="*/ 0 h 3380874"/>
                <a:gd name="connsiteX0" fmla="*/ 1569196 w 1569196"/>
                <a:gd name="connsiteY0" fmla="*/ 3320716 h 3320716"/>
                <a:gd name="connsiteX1" fmla="*/ 329943 w 1569196"/>
                <a:gd name="connsiteY1" fmla="*/ 2249905 h 3320716"/>
                <a:gd name="connsiteX2" fmla="*/ 53216 w 1569196"/>
                <a:gd name="connsiteY2" fmla="*/ 649704 h 3320716"/>
                <a:gd name="connsiteX3" fmla="*/ 618701 w 1569196"/>
                <a:gd name="connsiteY3" fmla="*/ 0 h 3320716"/>
                <a:gd name="connsiteX0" fmla="*/ 1569196 w 1569196"/>
                <a:gd name="connsiteY0" fmla="*/ 3320716 h 3320716"/>
                <a:gd name="connsiteX1" fmla="*/ 329943 w 1569196"/>
                <a:gd name="connsiteY1" fmla="*/ 2249905 h 3320716"/>
                <a:gd name="connsiteX2" fmla="*/ 53216 w 1569196"/>
                <a:gd name="connsiteY2" fmla="*/ 649704 h 3320716"/>
                <a:gd name="connsiteX3" fmla="*/ 618701 w 1569196"/>
                <a:gd name="connsiteY3" fmla="*/ 0 h 3320716"/>
                <a:gd name="connsiteX0" fmla="*/ 1569196 w 1569196"/>
                <a:gd name="connsiteY0" fmla="*/ 3320716 h 3320716"/>
                <a:gd name="connsiteX1" fmla="*/ 329943 w 1569196"/>
                <a:gd name="connsiteY1" fmla="*/ 2249905 h 3320716"/>
                <a:gd name="connsiteX2" fmla="*/ 53216 w 1569196"/>
                <a:gd name="connsiteY2" fmla="*/ 649704 h 3320716"/>
                <a:gd name="connsiteX3" fmla="*/ 618701 w 1569196"/>
                <a:gd name="connsiteY3" fmla="*/ 0 h 3320716"/>
                <a:gd name="connsiteX0" fmla="*/ 1579027 w 1579027"/>
                <a:gd name="connsiteY0" fmla="*/ 3320716 h 3320716"/>
                <a:gd name="connsiteX1" fmla="*/ 339774 w 1579027"/>
                <a:gd name="connsiteY1" fmla="*/ 2249905 h 3320716"/>
                <a:gd name="connsiteX2" fmla="*/ 63047 w 1579027"/>
                <a:gd name="connsiteY2" fmla="*/ 649704 h 3320716"/>
                <a:gd name="connsiteX3" fmla="*/ 628532 w 1579027"/>
                <a:gd name="connsiteY3" fmla="*/ 0 h 3320716"/>
                <a:gd name="connsiteX0" fmla="*/ 1569197 w 1569197"/>
                <a:gd name="connsiteY0" fmla="*/ 3320716 h 3320716"/>
                <a:gd name="connsiteX1" fmla="*/ 329944 w 1569197"/>
                <a:gd name="connsiteY1" fmla="*/ 2249905 h 3320716"/>
                <a:gd name="connsiteX2" fmla="*/ 53217 w 1569197"/>
                <a:gd name="connsiteY2" fmla="*/ 649704 h 3320716"/>
                <a:gd name="connsiteX3" fmla="*/ 618702 w 1569197"/>
                <a:gd name="connsiteY3" fmla="*/ 0 h 3320716"/>
                <a:gd name="connsiteX0" fmla="*/ 1298655 w 1298655"/>
                <a:gd name="connsiteY0" fmla="*/ 3344779 h 3344779"/>
                <a:gd name="connsiteX1" fmla="*/ 324096 w 1298655"/>
                <a:gd name="connsiteY1" fmla="*/ 2249905 h 3344779"/>
                <a:gd name="connsiteX2" fmla="*/ 47369 w 1298655"/>
                <a:gd name="connsiteY2" fmla="*/ 649704 h 3344779"/>
                <a:gd name="connsiteX3" fmla="*/ 612854 w 1298655"/>
                <a:gd name="connsiteY3" fmla="*/ 0 h 3344779"/>
                <a:gd name="connsiteX0" fmla="*/ 1302292 w 1302292"/>
                <a:gd name="connsiteY0" fmla="*/ 3344779 h 3344779"/>
                <a:gd name="connsiteX1" fmla="*/ 327733 w 1302292"/>
                <a:gd name="connsiteY1" fmla="*/ 2249905 h 3344779"/>
                <a:gd name="connsiteX2" fmla="*/ 58061 w 1302292"/>
                <a:gd name="connsiteY2" fmla="*/ 1524738 h 3344779"/>
                <a:gd name="connsiteX3" fmla="*/ 51006 w 1302292"/>
                <a:gd name="connsiteY3" fmla="*/ 649704 h 3344779"/>
                <a:gd name="connsiteX4" fmla="*/ 616491 w 1302292"/>
                <a:gd name="connsiteY4" fmla="*/ 0 h 3344779"/>
                <a:gd name="connsiteX0" fmla="*/ 1302292 w 1302292"/>
                <a:gd name="connsiteY0" fmla="*/ 3344779 h 3344779"/>
                <a:gd name="connsiteX1" fmla="*/ 327733 w 1302292"/>
                <a:gd name="connsiteY1" fmla="*/ 2249905 h 3344779"/>
                <a:gd name="connsiteX2" fmla="*/ 58061 w 1302292"/>
                <a:gd name="connsiteY2" fmla="*/ 1524738 h 3344779"/>
                <a:gd name="connsiteX3" fmla="*/ 51006 w 1302292"/>
                <a:gd name="connsiteY3" fmla="*/ 649704 h 3344779"/>
                <a:gd name="connsiteX4" fmla="*/ 616491 w 1302292"/>
                <a:gd name="connsiteY4" fmla="*/ 0 h 3344779"/>
                <a:gd name="connsiteX0" fmla="*/ 1302292 w 1302292"/>
                <a:gd name="connsiteY0" fmla="*/ 3344779 h 3344779"/>
                <a:gd name="connsiteX1" fmla="*/ 327733 w 1302292"/>
                <a:gd name="connsiteY1" fmla="*/ 2249905 h 3344779"/>
                <a:gd name="connsiteX2" fmla="*/ 58061 w 1302292"/>
                <a:gd name="connsiteY2" fmla="*/ 1524738 h 3344779"/>
                <a:gd name="connsiteX3" fmla="*/ 51006 w 1302292"/>
                <a:gd name="connsiteY3" fmla="*/ 649704 h 3344779"/>
                <a:gd name="connsiteX4" fmla="*/ 616491 w 1302292"/>
                <a:gd name="connsiteY4" fmla="*/ 0 h 3344779"/>
                <a:gd name="connsiteX0" fmla="*/ 1309751 w 1309751"/>
                <a:gd name="connsiteY0" fmla="*/ 3344779 h 3344779"/>
                <a:gd name="connsiteX1" fmla="*/ 335192 w 1309751"/>
                <a:gd name="connsiteY1" fmla="*/ 2249905 h 3344779"/>
                <a:gd name="connsiteX2" fmla="*/ 65520 w 1309751"/>
                <a:gd name="connsiteY2" fmla="*/ 1524738 h 3344779"/>
                <a:gd name="connsiteX3" fmla="*/ 58465 w 1309751"/>
                <a:gd name="connsiteY3" fmla="*/ 649704 h 3344779"/>
                <a:gd name="connsiteX4" fmla="*/ 623950 w 1309751"/>
                <a:gd name="connsiteY4" fmla="*/ 0 h 3344779"/>
                <a:gd name="connsiteX0" fmla="*/ 1305900 w 1305900"/>
                <a:gd name="connsiteY0" fmla="*/ 3344779 h 3344779"/>
                <a:gd name="connsiteX1" fmla="*/ 331341 w 1305900"/>
                <a:gd name="connsiteY1" fmla="*/ 2249905 h 3344779"/>
                <a:gd name="connsiteX2" fmla="*/ 61669 w 1305900"/>
                <a:gd name="connsiteY2" fmla="*/ 1524738 h 3344779"/>
                <a:gd name="connsiteX3" fmla="*/ 54614 w 1305900"/>
                <a:gd name="connsiteY3" fmla="*/ 649704 h 3344779"/>
                <a:gd name="connsiteX4" fmla="*/ 620099 w 1305900"/>
                <a:gd name="connsiteY4" fmla="*/ 0 h 3344779"/>
                <a:gd name="connsiteX0" fmla="*/ 1302293 w 1302293"/>
                <a:gd name="connsiteY0" fmla="*/ 3344779 h 3344779"/>
                <a:gd name="connsiteX1" fmla="*/ 327734 w 1302293"/>
                <a:gd name="connsiteY1" fmla="*/ 2249905 h 3344779"/>
                <a:gd name="connsiteX2" fmla="*/ 58062 w 1302293"/>
                <a:gd name="connsiteY2" fmla="*/ 1524738 h 3344779"/>
                <a:gd name="connsiteX3" fmla="*/ 51007 w 1302293"/>
                <a:gd name="connsiteY3" fmla="*/ 649704 h 3344779"/>
                <a:gd name="connsiteX4" fmla="*/ 616492 w 1302293"/>
                <a:gd name="connsiteY4" fmla="*/ 0 h 3344779"/>
                <a:gd name="connsiteX0" fmla="*/ 1302293 w 1302293"/>
                <a:gd name="connsiteY0" fmla="*/ 3344779 h 3344779"/>
                <a:gd name="connsiteX1" fmla="*/ 327734 w 1302293"/>
                <a:gd name="connsiteY1" fmla="*/ 2249905 h 3344779"/>
                <a:gd name="connsiteX2" fmla="*/ 58062 w 1302293"/>
                <a:gd name="connsiteY2" fmla="*/ 1524738 h 3344779"/>
                <a:gd name="connsiteX3" fmla="*/ 51007 w 1302293"/>
                <a:gd name="connsiteY3" fmla="*/ 649704 h 3344779"/>
                <a:gd name="connsiteX4" fmla="*/ 616492 w 1302293"/>
                <a:gd name="connsiteY4" fmla="*/ 0 h 3344779"/>
                <a:gd name="connsiteX0" fmla="*/ 1302293 w 1302293"/>
                <a:gd name="connsiteY0" fmla="*/ 3344779 h 3344779"/>
                <a:gd name="connsiteX1" fmla="*/ 327734 w 1302293"/>
                <a:gd name="connsiteY1" fmla="*/ 2249905 h 3344779"/>
                <a:gd name="connsiteX2" fmla="*/ 58062 w 1302293"/>
                <a:gd name="connsiteY2" fmla="*/ 1524738 h 3344779"/>
                <a:gd name="connsiteX3" fmla="*/ 51007 w 1302293"/>
                <a:gd name="connsiteY3" fmla="*/ 649704 h 3344779"/>
                <a:gd name="connsiteX4" fmla="*/ 616492 w 1302293"/>
                <a:gd name="connsiteY4" fmla="*/ 0 h 3344779"/>
                <a:gd name="connsiteX0" fmla="*/ 1302293 w 1302293"/>
                <a:gd name="connsiteY0" fmla="*/ 3681664 h 3681664"/>
                <a:gd name="connsiteX1" fmla="*/ 327734 w 1302293"/>
                <a:gd name="connsiteY1" fmla="*/ 2586790 h 3681664"/>
                <a:gd name="connsiteX2" fmla="*/ 58062 w 1302293"/>
                <a:gd name="connsiteY2" fmla="*/ 1861623 h 3681664"/>
                <a:gd name="connsiteX3" fmla="*/ 51007 w 1302293"/>
                <a:gd name="connsiteY3" fmla="*/ 986589 h 3681664"/>
                <a:gd name="connsiteX4" fmla="*/ 1001502 w 1302293"/>
                <a:gd name="connsiteY4" fmla="*/ 0 h 3681664"/>
                <a:gd name="connsiteX0" fmla="*/ 1291788 w 1291788"/>
                <a:gd name="connsiteY0" fmla="*/ 3681664 h 3681664"/>
                <a:gd name="connsiteX1" fmla="*/ 317229 w 1291788"/>
                <a:gd name="connsiteY1" fmla="*/ 2586790 h 3681664"/>
                <a:gd name="connsiteX2" fmla="*/ 47557 w 1291788"/>
                <a:gd name="connsiteY2" fmla="*/ 1861623 h 3681664"/>
                <a:gd name="connsiteX3" fmla="*/ 40502 w 1291788"/>
                <a:gd name="connsiteY3" fmla="*/ 986589 h 3681664"/>
                <a:gd name="connsiteX4" fmla="*/ 458478 w 1291788"/>
                <a:gd name="connsiteY4" fmla="*/ 437701 h 3681664"/>
                <a:gd name="connsiteX5" fmla="*/ 990997 w 1291788"/>
                <a:gd name="connsiteY5" fmla="*/ 0 h 3681664"/>
                <a:gd name="connsiteX0" fmla="*/ 1291788 w 1291788"/>
                <a:gd name="connsiteY0" fmla="*/ 3681664 h 3681664"/>
                <a:gd name="connsiteX1" fmla="*/ 317229 w 1291788"/>
                <a:gd name="connsiteY1" fmla="*/ 2586790 h 3681664"/>
                <a:gd name="connsiteX2" fmla="*/ 47557 w 1291788"/>
                <a:gd name="connsiteY2" fmla="*/ 1861623 h 3681664"/>
                <a:gd name="connsiteX3" fmla="*/ 40502 w 1291788"/>
                <a:gd name="connsiteY3" fmla="*/ 986589 h 3681664"/>
                <a:gd name="connsiteX4" fmla="*/ 374257 w 1291788"/>
                <a:gd name="connsiteY4" fmla="*/ 377543 h 3681664"/>
                <a:gd name="connsiteX5" fmla="*/ 990997 w 1291788"/>
                <a:gd name="connsiteY5" fmla="*/ 0 h 3681664"/>
                <a:gd name="connsiteX0" fmla="*/ 1291788 w 1291788"/>
                <a:gd name="connsiteY0" fmla="*/ 3777917 h 3777917"/>
                <a:gd name="connsiteX1" fmla="*/ 317229 w 1291788"/>
                <a:gd name="connsiteY1" fmla="*/ 2683043 h 3777917"/>
                <a:gd name="connsiteX2" fmla="*/ 47557 w 1291788"/>
                <a:gd name="connsiteY2" fmla="*/ 1957876 h 3777917"/>
                <a:gd name="connsiteX3" fmla="*/ 40502 w 1291788"/>
                <a:gd name="connsiteY3" fmla="*/ 1082842 h 3777917"/>
                <a:gd name="connsiteX4" fmla="*/ 374257 w 1291788"/>
                <a:gd name="connsiteY4" fmla="*/ 473796 h 3777917"/>
                <a:gd name="connsiteX5" fmla="*/ 846618 w 1291788"/>
                <a:gd name="connsiteY5" fmla="*/ 0 h 3777917"/>
                <a:gd name="connsiteX0" fmla="*/ 1291788 w 1291788"/>
                <a:gd name="connsiteY0" fmla="*/ 3838075 h 3838075"/>
                <a:gd name="connsiteX1" fmla="*/ 317229 w 1291788"/>
                <a:gd name="connsiteY1" fmla="*/ 2743201 h 3838075"/>
                <a:gd name="connsiteX2" fmla="*/ 47557 w 1291788"/>
                <a:gd name="connsiteY2" fmla="*/ 2018034 h 3838075"/>
                <a:gd name="connsiteX3" fmla="*/ 40502 w 1291788"/>
                <a:gd name="connsiteY3" fmla="*/ 1143000 h 3838075"/>
                <a:gd name="connsiteX4" fmla="*/ 374257 w 1291788"/>
                <a:gd name="connsiteY4" fmla="*/ 533954 h 3838075"/>
                <a:gd name="connsiteX5" fmla="*/ 738334 w 1291788"/>
                <a:gd name="connsiteY5" fmla="*/ 0 h 3838075"/>
                <a:gd name="connsiteX0" fmla="*/ 1291788 w 1291788"/>
                <a:gd name="connsiteY0" fmla="*/ 3838075 h 3838075"/>
                <a:gd name="connsiteX1" fmla="*/ 317229 w 1291788"/>
                <a:gd name="connsiteY1" fmla="*/ 2743201 h 3838075"/>
                <a:gd name="connsiteX2" fmla="*/ 47557 w 1291788"/>
                <a:gd name="connsiteY2" fmla="*/ 2018034 h 3838075"/>
                <a:gd name="connsiteX3" fmla="*/ 40502 w 1291788"/>
                <a:gd name="connsiteY3" fmla="*/ 1143000 h 3838075"/>
                <a:gd name="connsiteX4" fmla="*/ 374257 w 1291788"/>
                <a:gd name="connsiteY4" fmla="*/ 533954 h 3838075"/>
                <a:gd name="connsiteX5" fmla="*/ 657325 w 1291788"/>
                <a:gd name="connsiteY5" fmla="*/ 108935 h 3838075"/>
                <a:gd name="connsiteX6" fmla="*/ 738334 w 1291788"/>
                <a:gd name="connsiteY6" fmla="*/ 0 h 3838075"/>
                <a:gd name="connsiteX0" fmla="*/ 1291788 w 1291788"/>
                <a:gd name="connsiteY0" fmla="*/ 4463717 h 4463717"/>
                <a:gd name="connsiteX1" fmla="*/ 317229 w 1291788"/>
                <a:gd name="connsiteY1" fmla="*/ 3368843 h 4463717"/>
                <a:gd name="connsiteX2" fmla="*/ 47557 w 1291788"/>
                <a:gd name="connsiteY2" fmla="*/ 2643676 h 4463717"/>
                <a:gd name="connsiteX3" fmla="*/ 40502 w 1291788"/>
                <a:gd name="connsiteY3" fmla="*/ 1768642 h 4463717"/>
                <a:gd name="connsiteX4" fmla="*/ 374257 w 1291788"/>
                <a:gd name="connsiteY4" fmla="*/ 1159596 h 4463717"/>
                <a:gd name="connsiteX5" fmla="*/ 657325 w 1291788"/>
                <a:gd name="connsiteY5" fmla="*/ 734577 h 4463717"/>
                <a:gd name="connsiteX6" fmla="*/ 918808 w 1291788"/>
                <a:gd name="connsiteY6" fmla="*/ 0 h 4463717"/>
                <a:gd name="connsiteX0" fmla="*/ 1291788 w 1291788"/>
                <a:gd name="connsiteY0" fmla="*/ 4463717 h 4463717"/>
                <a:gd name="connsiteX1" fmla="*/ 317229 w 1291788"/>
                <a:gd name="connsiteY1" fmla="*/ 3368843 h 4463717"/>
                <a:gd name="connsiteX2" fmla="*/ 47557 w 1291788"/>
                <a:gd name="connsiteY2" fmla="*/ 2643676 h 4463717"/>
                <a:gd name="connsiteX3" fmla="*/ 40502 w 1291788"/>
                <a:gd name="connsiteY3" fmla="*/ 1768642 h 4463717"/>
                <a:gd name="connsiteX4" fmla="*/ 374257 w 1291788"/>
                <a:gd name="connsiteY4" fmla="*/ 1159596 h 4463717"/>
                <a:gd name="connsiteX5" fmla="*/ 777641 w 1291788"/>
                <a:gd name="connsiteY5" fmla="*/ 542072 h 4463717"/>
                <a:gd name="connsiteX6" fmla="*/ 918808 w 1291788"/>
                <a:gd name="connsiteY6" fmla="*/ 0 h 4463717"/>
                <a:gd name="connsiteX0" fmla="*/ 1291788 w 1291788"/>
                <a:gd name="connsiteY0" fmla="*/ 4523875 h 4523875"/>
                <a:gd name="connsiteX1" fmla="*/ 317229 w 1291788"/>
                <a:gd name="connsiteY1" fmla="*/ 3429001 h 4523875"/>
                <a:gd name="connsiteX2" fmla="*/ 47557 w 1291788"/>
                <a:gd name="connsiteY2" fmla="*/ 2703834 h 4523875"/>
                <a:gd name="connsiteX3" fmla="*/ 40502 w 1291788"/>
                <a:gd name="connsiteY3" fmla="*/ 1828800 h 4523875"/>
                <a:gd name="connsiteX4" fmla="*/ 374257 w 1291788"/>
                <a:gd name="connsiteY4" fmla="*/ 1219754 h 4523875"/>
                <a:gd name="connsiteX5" fmla="*/ 777641 w 1291788"/>
                <a:gd name="connsiteY5" fmla="*/ 602230 h 4523875"/>
                <a:gd name="connsiteX6" fmla="*/ 870681 w 1291788"/>
                <a:gd name="connsiteY6" fmla="*/ 0 h 4523875"/>
                <a:gd name="connsiteX0" fmla="*/ 1291788 w 1291788"/>
                <a:gd name="connsiteY0" fmla="*/ 4523875 h 4523875"/>
                <a:gd name="connsiteX1" fmla="*/ 317229 w 1291788"/>
                <a:gd name="connsiteY1" fmla="*/ 3429001 h 4523875"/>
                <a:gd name="connsiteX2" fmla="*/ 47557 w 1291788"/>
                <a:gd name="connsiteY2" fmla="*/ 2703834 h 4523875"/>
                <a:gd name="connsiteX3" fmla="*/ 40502 w 1291788"/>
                <a:gd name="connsiteY3" fmla="*/ 1828800 h 4523875"/>
                <a:gd name="connsiteX4" fmla="*/ 374257 w 1291788"/>
                <a:gd name="connsiteY4" fmla="*/ 1219754 h 4523875"/>
                <a:gd name="connsiteX5" fmla="*/ 717483 w 1291788"/>
                <a:gd name="connsiteY5" fmla="*/ 710514 h 4523875"/>
                <a:gd name="connsiteX6" fmla="*/ 870681 w 1291788"/>
                <a:gd name="connsiteY6" fmla="*/ 0 h 4523875"/>
                <a:gd name="connsiteX0" fmla="*/ 846619 w 870681"/>
                <a:gd name="connsiteY0" fmla="*/ 4463718 h 4463718"/>
                <a:gd name="connsiteX1" fmla="*/ 317229 w 870681"/>
                <a:gd name="connsiteY1" fmla="*/ 3429001 h 4463718"/>
                <a:gd name="connsiteX2" fmla="*/ 47557 w 870681"/>
                <a:gd name="connsiteY2" fmla="*/ 2703834 h 4463718"/>
                <a:gd name="connsiteX3" fmla="*/ 40502 w 870681"/>
                <a:gd name="connsiteY3" fmla="*/ 1828800 h 4463718"/>
                <a:gd name="connsiteX4" fmla="*/ 374257 w 870681"/>
                <a:gd name="connsiteY4" fmla="*/ 1219754 h 4463718"/>
                <a:gd name="connsiteX5" fmla="*/ 717483 w 870681"/>
                <a:gd name="connsiteY5" fmla="*/ 710514 h 4463718"/>
                <a:gd name="connsiteX6" fmla="*/ 870681 w 870681"/>
                <a:gd name="connsiteY6" fmla="*/ 0 h 4463718"/>
                <a:gd name="connsiteX0" fmla="*/ 630051 w 870681"/>
                <a:gd name="connsiteY0" fmla="*/ 4487781 h 4487781"/>
                <a:gd name="connsiteX1" fmla="*/ 317229 w 870681"/>
                <a:gd name="connsiteY1" fmla="*/ 3429001 h 4487781"/>
                <a:gd name="connsiteX2" fmla="*/ 47557 w 870681"/>
                <a:gd name="connsiteY2" fmla="*/ 2703834 h 4487781"/>
                <a:gd name="connsiteX3" fmla="*/ 40502 w 870681"/>
                <a:gd name="connsiteY3" fmla="*/ 1828800 h 4487781"/>
                <a:gd name="connsiteX4" fmla="*/ 374257 w 870681"/>
                <a:gd name="connsiteY4" fmla="*/ 1219754 h 4487781"/>
                <a:gd name="connsiteX5" fmla="*/ 717483 w 870681"/>
                <a:gd name="connsiteY5" fmla="*/ 710514 h 4487781"/>
                <a:gd name="connsiteX6" fmla="*/ 870681 w 870681"/>
                <a:gd name="connsiteY6" fmla="*/ 0 h 4487781"/>
                <a:gd name="connsiteX0" fmla="*/ 625362 w 865992"/>
                <a:gd name="connsiteY0" fmla="*/ 4487781 h 4487781"/>
                <a:gd name="connsiteX1" fmla="*/ 216287 w 865992"/>
                <a:gd name="connsiteY1" fmla="*/ 3489159 h 4487781"/>
                <a:gd name="connsiteX2" fmla="*/ 42868 w 865992"/>
                <a:gd name="connsiteY2" fmla="*/ 2703834 h 4487781"/>
                <a:gd name="connsiteX3" fmla="*/ 35813 w 865992"/>
                <a:gd name="connsiteY3" fmla="*/ 1828800 h 4487781"/>
                <a:gd name="connsiteX4" fmla="*/ 369568 w 865992"/>
                <a:gd name="connsiteY4" fmla="*/ 1219754 h 4487781"/>
                <a:gd name="connsiteX5" fmla="*/ 712794 w 865992"/>
                <a:gd name="connsiteY5" fmla="*/ 710514 h 4487781"/>
                <a:gd name="connsiteX6" fmla="*/ 865992 w 865992"/>
                <a:gd name="connsiteY6" fmla="*/ 0 h 4487781"/>
                <a:gd name="connsiteX0" fmla="*/ 625362 w 865992"/>
                <a:gd name="connsiteY0" fmla="*/ 4487781 h 4487781"/>
                <a:gd name="connsiteX1" fmla="*/ 216287 w 865992"/>
                <a:gd name="connsiteY1" fmla="*/ 3489159 h 4487781"/>
                <a:gd name="connsiteX2" fmla="*/ 42868 w 865992"/>
                <a:gd name="connsiteY2" fmla="*/ 2703834 h 4487781"/>
                <a:gd name="connsiteX3" fmla="*/ 35813 w 865992"/>
                <a:gd name="connsiteY3" fmla="*/ 1828800 h 4487781"/>
                <a:gd name="connsiteX4" fmla="*/ 369568 w 865992"/>
                <a:gd name="connsiteY4" fmla="*/ 1219754 h 4487781"/>
                <a:gd name="connsiteX5" fmla="*/ 712794 w 865992"/>
                <a:gd name="connsiteY5" fmla="*/ 710514 h 4487781"/>
                <a:gd name="connsiteX6" fmla="*/ 865992 w 865992"/>
                <a:gd name="connsiteY6" fmla="*/ 0 h 4487781"/>
                <a:gd name="connsiteX0" fmla="*/ 625362 w 865992"/>
                <a:gd name="connsiteY0" fmla="*/ 4487781 h 4487781"/>
                <a:gd name="connsiteX1" fmla="*/ 216287 w 865992"/>
                <a:gd name="connsiteY1" fmla="*/ 3489159 h 4487781"/>
                <a:gd name="connsiteX2" fmla="*/ 42868 w 865992"/>
                <a:gd name="connsiteY2" fmla="*/ 2703834 h 4487781"/>
                <a:gd name="connsiteX3" fmla="*/ 35813 w 865992"/>
                <a:gd name="connsiteY3" fmla="*/ 1828800 h 4487781"/>
                <a:gd name="connsiteX4" fmla="*/ 369568 w 865992"/>
                <a:gd name="connsiteY4" fmla="*/ 1219754 h 4487781"/>
                <a:gd name="connsiteX5" fmla="*/ 712794 w 865992"/>
                <a:gd name="connsiteY5" fmla="*/ 710514 h 4487781"/>
                <a:gd name="connsiteX6" fmla="*/ 865992 w 865992"/>
                <a:gd name="connsiteY6" fmla="*/ 0 h 4487781"/>
                <a:gd name="connsiteX0" fmla="*/ 625362 w 865992"/>
                <a:gd name="connsiteY0" fmla="*/ 4487781 h 4487781"/>
                <a:gd name="connsiteX1" fmla="*/ 216287 w 865992"/>
                <a:gd name="connsiteY1" fmla="*/ 3489159 h 4487781"/>
                <a:gd name="connsiteX2" fmla="*/ 42868 w 865992"/>
                <a:gd name="connsiteY2" fmla="*/ 2703834 h 4487781"/>
                <a:gd name="connsiteX3" fmla="*/ 35813 w 865992"/>
                <a:gd name="connsiteY3" fmla="*/ 1828800 h 4487781"/>
                <a:gd name="connsiteX4" fmla="*/ 369568 w 865992"/>
                <a:gd name="connsiteY4" fmla="*/ 1219754 h 4487781"/>
                <a:gd name="connsiteX5" fmla="*/ 712794 w 865992"/>
                <a:gd name="connsiteY5" fmla="*/ 710514 h 4487781"/>
                <a:gd name="connsiteX6" fmla="*/ 865992 w 865992"/>
                <a:gd name="connsiteY6" fmla="*/ 0 h 4487781"/>
                <a:gd name="connsiteX0" fmla="*/ 625362 w 865992"/>
                <a:gd name="connsiteY0" fmla="*/ 4487781 h 4487781"/>
                <a:gd name="connsiteX1" fmla="*/ 216287 w 865992"/>
                <a:gd name="connsiteY1" fmla="*/ 3489159 h 4487781"/>
                <a:gd name="connsiteX2" fmla="*/ 42868 w 865992"/>
                <a:gd name="connsiteY2" fmla="*/ 2703834 h 4487781"/>
                <a:gd name="connsiteX3" fmla="*/ 35813 w 865992"/>
                <a:gd name="connsiteY3" fmla="*/ 1828800 h 4487781"/>
                <a:gd name="connsiteX4" fmla="*/ 369568 w 865992"/>
                <a:gd name="connsiteY4" fmla="*/ 1219754 h 4487781"/>
                <a:gd name="connsiteX5" fmla="*/ 712794 w 865992"/>
                <a:gd name="connsiteY5" fmla="*/ 710514 h 4487781"/>
                <a:gd name="connsiteX6" fmla="*/ 865992 w 865992"/>
                <a:gd name="connsiteY6" fmla="*/ 0 h 4487781"/>
                <a:gd name="connsiteX0" fmla="*/ 625362 w 865992"/>
                <a:gd name="connsiteY0" fmla="*/ 4487781 h 4487781"/>
                <a:gd name="connsiteX1" fmla="*/ 216287 w 865992"/>
                <a:gd name="connsiteY1" fmla="*/ 3489159 h 4487781"/>
                <a:gd name="connsiteX2" fmla="*/ 42868 w 865992"/>
                <a:gd name="connsiteY2" fmla="*/ 2703834 h 4487781"/>
                <a:gd name="connsiteX3" fmla="*/ 35813 w 865992"/>
                <a:gd name="connsiteY3" fmla="*/ 1828800 h 4487781"/>
                <a:gd name="connsiteX4" fmla="*/ 369568 w 865992"/>
                <a:gd name="connsiteY4" fmla="*/ 1219754 h 4487781"/>
                <a:gd name="connsiteX5" fmla="*/ 712794 w 865992"/>
                <a:gd name="connsiteY5" fmla="*/ 710514 h 4487781"/>
                <a:gd name="connsiteX6" fmla="*/ 865992 w 865992"/>
                <a:gd name="connsiteY6" fmla="*/ 0 h 4487781"/>
                <a:gd name="connsiteX0" fmla="*/ 625362 w 865992"/>
                <a:gd name="connsiteY0" fmla="*/ 4487781 h 4487781"/>
                <a:gd name="connsiteX1" fmla="*/ 216287 w 865992"/>
                <a:gd name="connsiteY1" fmla="*/ 3489159 h 4487781"/>
                <a:gd name="connsiteX2" fmla="*/ 42868 w 865992"/>
                <a:gd name="connsiteY2" fmla="*/ 2703834 h 4487781"/>
                <a:gd name="connsiteX3" fmla="*/ 35813 w 865992"/>
                <a:gd name="connsiteY3" fmla="*/ 1828800 h 4487781"/>
                <a:gd name="connsiteX4" fmla="*/ 369568 w 865992"/>
                <a:gd name="connsiteY4" fmla="*/ 1219754 h 4487781"/>
                <a:gd name="connsiteX5" fmla="*/ 712794 w 865992"/>
                <a:gd name="connsiteY5" fmla="*/ 710514 h 4487781"/>
                <a:gd name="connsiteX6" fmla="*/ 865992 w 865992"/>
                <a:gd name="connsiteY6" fmla="*/ 0 h 4487781"/>
                <a:gd name="connsiteX0" fmla="*/ 625362 w 865992"/>
                <a:gd name="connsiteY0" fmla="*/ 4487781 h 4487781"/>
                <a:gd name="connsiteX1" fmla="*/ 216287 w 865992"/>
                <a:gd name="connsiteY1" fmla="*/ 3489159 h 4487781"/>
                <a:gd name="connsiteX2" fmla="*/ 42868 w 865992"/>
                <a:gd name="connsiteY2" fmla="*/ 2703834 h 4487781"/>
                <a:gd name="connsiteX3" fmla="*/ 35813 w 865992"/>
                <a:gd name="connsiteY3" fmla="*/ 1828800 h 4487781"/>
                <a:gd name="connsiteX4" fmla="*/ 369568 w 865992"/>
                <a:gd name="connsiteY4" fmla="*/ 1219754 h 4487781"/>
                <a:gd name="connsiteX5" fmla="*/ 712794 w 865992"/>
                <a:gd name="connsiteY5" fmla="*/ 710514 h 4487781"/>
                <a:gd name="connsiteX6" fmla="*/ 865992 w 865992"/>
                <a:gd name="connsiteY6" fmla="*/ 0 h 4487781"/>
                <a:gd name="connsiteX0" fmla="*/ 625362 w 865992"/>
                <a:gd name="connsiteY0" fmla="*/ 4487781 h 4487781"/>
                <a:gd name="connsiteX1" fmla="*/ 216287 w 865992"/>
                <a:gd name="connsiteY1" fmla="*/ 3489159 h 4487781"/>
                <a:gd name="connsiteX2" fmla="*/ 42868 w 865992"/>
                <a:gd name="connsiteY2" fmla="*/ 2703834 h 4487781"/>
                <a:gd name="connsiteX3" fmla="*/ 35813 w 865992"/>
                <a:gd name="connsiteY3" fmla="*/ 1828800 h 4487781"/>
                <a:gd name="connsiteX4" fmla="*/ 369568 w 865992"/>
                <a:gd name="connsiteY4" fmla="*/ 1219754 h 4487781"/>
                <a:gd name="connsiteX5" fmla="*/ 712794 w 865992"/>
                <a:gd name="connsiteY5" fmla="*/ 710514 h 4487781"/>
                <a:gd name="connsiteX6" fmla="*/ 865992 w 865992"/>
                <a:gd name="connsiteY6" fmla="*/ 0 h 4487781"/>
                <a:gd name="connsiteX0" fmla="*/ 625362 w 865992"/>
                <a:gd name="connsiteY0" fmla="*/ 4487781 h 4487781"/>
                <a:gd name="connsiteX1" fmla="*/ 216287 w 865992"/>
                <a:gd name="connsiteY1" fmla="*/ 3489159 h 4487781"/>
                <a:gd name="connsiteX2" fmla="*/ 42868 w 865992"/>
                <a:gd name="connsiteY2" fmla="*/ 2703834 h 4487781"/>
                <a:gd name="connsiteX3" fmla="*/ 35813 w 865992"/>
                <a:gd name="connsiteY3" fmla="*/ 1828800 h 4487781"/>
                <a:gd name="connsiteX4" fmla="*/ 369568 w 865992"/>
                <a:gd name="connsiteY4" fmla="*/ 1219754 h 4487781"/>
                <a:gd name="connsiteX5" fmla="*/ 712794 w 865992"/>
                <a:gd name="connsiteY5" fmla="*/ 710514 h 4487781"/>
                <a:gd name="connsiteX6" fmla="*/ 865992 w 865992"/>
                <a:gd name="connsiteY6" fmla="*/ 0 h 4487781"/>
                <a:gd name="connsiteX0" fmla="*/ 625362 w 865992"/>
                <a:gd name="connsiteY0" fmla="*/ 4487781 h 4487781"/>
                <a:gd name="connsiteX1" fmla="*/ 216287 w 865992"/>
                <a:gd name="connsiteY1" fmla="*/ 3489159 h 4487781"/>
                <a:gd name="connsiteX2" fmla="*/ 42868 w 865992"/>
                <a:gd name="connsiteY2" fmla="*/ 2703834 h 4487781"/>
                <a:gd name="connsiteX3" fmla="*/ 35813 w 865992"/>
                <a:gd name="connsiteY3" fmla="*/ 1828800 h 4487781"/>
                <a:gd name="connsiteX4" fmla="*/ 369568 w 865992"/>
                <a:gd name="connsiteY4" fmla="*/ 1219754 h 4487781"/>
                <a:gd name="connsiteX5" fmla="*/ 712794 w 865992"/>
                <a:gd name="connsiteY5" fmla="*/ 710514 h 4487781"/>
                <a:gd name="connsiteX6" fmla="*/ 865992 w 865992"/>
                <a:gd name="connsiteY6" fmla="*/ 0 h 4487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5992" h="4487781">
                  <a:moveTo>
                    <a:pt x="625362" y="4487781"/>
                  </a:moveTo>
                  <a:cubicBezTo>
                    <a:pt x="414309" y="4119816"/>
                    <a:pt x="313369" y="3786483"/>
                    <a:pt x="216287" y="3489159"/>
                  </a:cubicBezTo>
                  <a:cubicBezTo>
                    <a:pt x="119205" y="3191835"/>
                    <a:pt x="72947" y="2980561"/>
                    <a:pt x="42868" y="2703834"/>
                  </a:cubicBezTo>
                  <a:cubicBezTo>
                    <a:pt x="12789" y="2427107"/>
                    <a:pt x="-32674" y="2066120"/>
                    <a:pt x="35813" y="1828800"/>
                  </a:cubicBezTo>
                  <a:cubicBezTo>
                    <a:pt x="104300" y="1591480"/>
                    <a:pt x="206606" y="1464288"/>
                    <a:pt x="369568" y="1219754"/>
                  </a:cubicBezTo>
                  <a:cubicBezTo>
                    <a:pt x="532530" y="975220"/>
                    <a:pt x="591957" y="955916"/>
                    <a:pt x="712794" y="710514"/>
                  </a:cubicBezTo>
                  <a:cubicBezTo>
                    <a:pt x="833631" y="465112"/>
                    <a:pt x="852491" y="18156"/>
                    <a:pt x="865992" y="0"/>
                  </a:cubicBezTo>
                </a:path>
              </a:pathLst>
            </a:cu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Isosceles Triangle 68"/>
            <p:cNvSpPr/>
            <p:nvPr/>
          </p:nvSpPr>
          <p:spPr>
            <a:xfrm rot="3565633">
              <a:off x="4823590" y="25857427"/>
              <a:ext cx="377184" cy="560078"/>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Isosceles Triangle 69"/>
            <p:cNvSpPr/>
            <p:nvPr/>
          </p:nvSpPr>
          <p:spPr>
            <a:xfrm rot="2053511">
              <a:off x="3991386" y="25181375"/>
              <a:ext cx="377184" cy="560078"/>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Isosceles Triangle 70"/>
            <p:cNvSpPr/>
            <p:nvPr/>
          </p:nvSpPr>
          <p:spPr>
            <a:xfrm rot="252675">
              <a:off x="2903493" y="25045179"/>
              <a:ext cx="377184" cy="560078"/>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2" name="Group 51"/>
            <p:cNvGrpSpPr/>
            <p:nvPr/>
          </p:nvGrpSpPr>
          <p:grpSpPr>
            <a:xfrm>
              <a:off x="2685182" y="26940900"/>
              <a:ext cx="793232" cy="2371522"/>
              <a:chOff x="11058035" y="25603200"/>
              <a:chExt cx="707886" cy="2147525"/>
            </a:xfrm>
          </p:grpSpPr>
          <p:sp>
            <p:nvSpPr>
              <p:cNvPr id="62" name="Right Bracket 61"/>
              <p:cNvSpPr/>
              <p:nvPr/>
            </p:nvSpPr>
            <p:spPr>
              <a:xfrm>
                <a:off x="11440737" y="25603200"/>
                <a:ext cx="68289" cy="1612235"/>
              </a:xfrm>
              <a:prstGeom prst="rightBracket">
                <a:avLst>
                  <a:gd name="adj" fmla="val 9321"/>
                </a:avLst>
              </a:prstGeom>
              <a:ln w="38100">
                <a:solidFill>
                  <a:srgbClr val="FFFF00"/>
                </a:solidFill>
              </a:ln>
              <a:scene3d>
                <a:camera prst="orthographicFront">
                  <a:rot lat="0" lon="0" rev="12599999"/>
                </a:camera>
                <a:lightRig rig="threePt" dir="t"/>
              </a:scene3d>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1" name="TextBox 60"/>
              <p:cNvSpPr txBox="1"/>
              <p:nvPr/>
            </p:nvSpPr>
            <p:spPr>
              <a:xfrm rot="3652631">
                <a:off x="10484329" y="26469133"/>
                <a:ext cx="1855298" cy="707886"/>
              </a:xfrm>
              <a:prstGeom prst="rect">
                <a:avLst/>
              </a:prstGeom>
              <a:noFill/>
              <a:ln>
                <a:noFill/>
              </a:ln>
            </p:spPr>
            <p:txBody>
              <a:bodyPr wrap="square" rtlCol="0">
                <a:spAutoFit/>
              </a:bodyPr>
              <a:lstStyle/>
              <a:p>
                <a:r>
                  <a:rPr lang="en-US" sz="4000" b="1" dirty="0" err="1" smtClean="0">
                    <a:ln w="12700">
                      <a:solidFill>
                        <a:schemeClr val="tx1"/>
                      </a:solidFill>
                    </a:ln>
                    <a:solidFill>
                      <a:srgbClr val="FFFF00"/>
                    </a:solidFill>
                    <a:latin typeface="Perpetua Titling MT" panose="02020502060505020804" pitchFamily="18" charset="0"/>
                  </a:rPr>
                  <a:t>G</a:t>
                </a:r>
                <a:r>
                  <a:rPr lang="en-US" sz="2800" b="1" dirty="0" err="1" smtClean="0">
                    <a:ln w="12700">
                      <a:solidFill>
                        <a:schemeClr val="tx1"/>
                      </a:solidFill>
                    </a:ln>
                    <a:solidFill>
                      <a:srgbClr val="FFFF00"/>
                    </a:solidFill>
                    <a:latin typeface="Perpetua Titling MT" panose="02020502060505020804" pitchFamily="18" charset="0"/>
                  </a:rPr>
                  <a:t>o</a:t>
                </a:r>
                <a:r>
                  <a:rPr lang="en-US" sz="4000" b="1" dirty="0" err="1" smtClean="0">
                    <a:ln w="12700">
                      <a:solidFill>
                        <a:schemeClr val="tx1"/>
                      </a:solidFill>
                    </a:ln>
                    <a:solidFill>
                      <a:srgbClr val="FFFF00"/>
                    </a:solidFill>
                    <a:latin typeface="Perpetua Titling MT" panose="02020502060505020804" pitchFamily="18" charset="0"/>
                  </a:rPr>
                  <a:t>C</a:t>
                </a:r>
                <a:endParaRPr lang="en-US" sz="4000" b="1" dirty="0">
                  <a:ln w="12700">
                    <a:solidFill>
                      <a:schemeClr val="tx1"/>
                    </a:solidFill>
                  </a:ln>
                  <a:solidFill>
                    <a:srgbClr val="FFFF00"/>
                  </a:solidFill>
                  <a:latin typeface="Perpetua Titling MT" panose="02020502060505020804" pitchFamily="18" charset="0"/>
                </a:endParaRPr>
              </a:p>
            </p:txBody>
          </p:sp>
        </p:grpSp>
        <p:grpSp>
          <p:nvGrpSpPr>
            <p:cNvPr id="58" name="Group 57"/>
            <p:cNvGrpSpPr/>
            <p:nvPr/>
          </p:nvGrpSpPr>
          <p:grpSpPr>
            <a:xfrm>
              <a:off x="4239041" y="26879644"/>
              <a:ext cx="857840" cy="2359129"/>
              <a:chOff x="12599917" y="25679400"/>
              <a:chExt cx="765544" cy="2136303"/>
            </a:xfrm>
          </p:grpSpPr>
          <p:sp>
            <p:nvSpPr>
              <p:cNvPr id="59" name="TextBox 58"/>
              <p:cNvSpPr txBox="1"/>
              <p:nvPr/>
            </p:nvSpPr>
            <p:spPr>
              <a:xfrm rot="3703208">
                <a:off x="12148781" y="26472774"/>
                <a:ext cx="1725473" cy="707886"/>
              </a:xfrm>
              <a:prstGeom prst="rect">
                <a:avLst/>
              </a:prstGeom>
              <a:noFill/>
              <a:ln>
                <a:noFill/>
              </a:ln>
            </p:spPr>
            <p:txBody>
              <a:bodyPr wrap="square" rtlCol="0">
                <a:spAutoFit/>
              </a:bodyPr>
              <a:lstStyle/>
              <a:p>
                <a:r>
                  <a:rPr lang="en-US" sz="4000" b="1" dirty="0">
                    <a:ln w="12700">
                      <a:solidFill>
                        <a:schemeClr val="tx1"/>
                      </a:solidFill>
                    </a:ln>
                    <a:solidFill>
                      <a:srgbClr val="FFFF00"/>
                    </a:solidFill>
                    <a:latin typeface="Perpetua Titling MT" panose="02020502060505020804" pitchFamily="18" charset="0"/>
                  </a:rPr>
                  <a:t>SMO</a:t>
                </a:r>
              </a:p>
            </p:txBody>
          </p:sp>
          <p:sp>
            <p:nvSpPr>
              <p:cNvPr id="60" name="Right Bracket 59"/>
              <p:cNvSpPr/>
              <p:nvPr/>
            </p:nvSpPr>
            <p:spPr>
              <a:xfrm>
                <a:off x="12599917" y="25679400"/>
                <a:ext cx="98567" cy="2136303"/>
              </a:xfrm>
              <a:prstGeom prst="rightBracket">
                <a:avLst>
                  <a:gd name="adj" fmla="val 9321"/>
                </a:avLst>
              </a:prstGeom>
              <a:ln w="38100">
                <a:solidFill>
                  <a:srgbClr val="FFFF00"/>
                </a:solidFill>
              </a:ln>
              <a:scene3d>
                <a:camera prst="orthographicFront">
                  <a:rot lat="0" lon="0" rev="1800000"/>
                </a:camera>
                <a:lightRig rig="threePt" dir="t"/>
              </a:scene3d>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72" name="Group 71"/>
            <p:cNvGrpSpPr/>
            <p:nvPr/>
          </p:nvGrpSpPr>
          <p:grpSpPr>
            <a:xfrm>
              <a:off x="2949278" y="25801050"/>
              <a:ext cx="1874312" cy="3408079"/>
              <a:chOff x="2949278" y="25801050"/>
              <a:chExt cx="1874312" cy="3408079"/>
            </a:xfrm>
          </p:grpSpPr>
          <p:pic>
            <p:nvPicPr>
              <p:cNvPr id="26" name="Picture 2" descr="http://worldartsme.com/images/rained-out-thunder-clipart-1.jp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782265" y="26780683"/>
                <a:ext cx="585819" cy="535898"/>
              </a:xfrm>
              <a:prstGeom prst="rect">
                <a:avLst/>
              </a:prstGeom>
              <a:noFill/>
              <a:extLst>
                <a:ext uri="{909E8E84-426E-40DD-AFC4-6F175D3DCCD1}">
                  <a14:hiddenFill xmlns:a14="http://schemas.microsoft.com/office/drawing/2010/main">
                    <a:solidFill>
                      <a:srgbClr val="FFFFFF"/>
                    </a:solidFill>
                  </a14:hiddenFill>
                </a:ext>
              </a:extLst>
            </p:spPr>
          </p:pic>
          <p:grpSp>
            <p:nvGrpSpPr>
              <p:cNvPr id="25" name="Group 24"/>
              <p:cNvGrpSpPr/>
              <p:nvPr/>
            </p:nvGrpSpPr>
            <p:grpSpPr>
              <a:xfrm>
                <a:off x="2949278" y="25801050"/>
                <a:ext cx="1874312" cy="3408079"/>
                <a:chOff x="2316548" y="27019968"/>
                <a:chExt cx="1672653" cy="3086177"/>
              </a:xfrm>
            </p:grpSpPr>
            <p:pic>
              <p:nvPicPr>
                <p:cNvPr id="27" name="Picture 2" descr="http://worldartsme.com/images/rained-out-thunder-clipart-1.jp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316548" y="27019968"/>
                  <a:ext cx="522790" cy="48528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 descr="http://worldartsme.com/images/rained-out-thunder-clipart-1.jp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660019" y="28334219"/>
                  <a:ext cx="522790" cy="485281"/>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http://worldartsme.com/images/rained-out-thunder-clipart-1.jp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098241" y="28980712"/>
                  <a:ext cx="522790" cy="485281"/>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http://worldartsme.com/images/rained-out-thunder-clipart-1.jp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466411" y="29620864"/>
                  <a:ext cx="522790" cy="485281"/>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 descr="http://worldartsme.com/images/rained-out-thunder-clipart-1.jp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375112" y="27524280"/>
                  <a:ext cx="522790" cy="485281"/>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 descr="http://worldartsme.com/images/rained-out-thunder-clipart-1.jp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021740" y="27392978"/>
                  <a:ext cx="522790" cy="485281"/>
                </a:xfrm>
                <a:prstGeom prst="rect">
                  <a:avLst/>
                </a:prstGeom>
                <a:noFill/>
                <a:extLst>
                  <a:ext uri="{909E8E84-426E-40DD-AFC4-6F175D3DCCD1}">
                    <a14:hiddenFill xmlns:a14="http://schemas.microsoft.com/office/drawing/2010/main">
                      <a:solidFill>
                        <a:srgbClr val="FFFFFF"/>
                      </a:solidFill>
                    </a14:hiddenFill>
                  </a:ext>
                </a:extLst>
              </p:spPr>
            </p:pic>
          </p:grpSp>
        </p:grpSp>
      </p:grpSp>
      <p:sp>
        <p:nvSpPr>
          <p:cNvPr id="74" name="Rectangle 73"/>
          <p:cNvSpPr/>
          <p:nvPr/>
        </p:nvSpPr>
        <p:spPr>
          <a:xfrm>
            <a:off x="838200" y="6875372"/>
            <a:ext cx="14401802" cy="822960"/>
          </a:xfrm>
          <a:prstGeom prst="rect">
            <a:avLst/>
          </a:prstGeom>
          <a:noFill/>
        </p:spPr>
        <p:txBody>
          <a:bodyPr wrap="square" lIns="457200" tIns="45720" rIns="457200" bIns="457200">
            <a:spAutoFit/>
          </a:bodyPr>
          <a:lstStyle/>
          <a:p>
            <a:pPr algn="ctr"/>
            <a:r>
              <a:rPr lang="en-US" sz="4800" b="1" dirty="0" smtClean="0">
                <a:ln w="28575" cmpd="sng">
                  <a:solidFill>
                    <a:schemeClr val="tx1"/>
                  </a:solidFill>
                  <a:prstDash val="solid"/>
                </a:ln>
                <a:solidFill>
                  <a:srgbClr val="0060FF"/>
                </a:solidFill>
                <a:latin typeface="Thats Super"/>
                <a:cs typeface="Thats Super"/>
              </a:rPr>
              <a:t>Intro. and Background</a:t>
            </a:r>
            <a:endParaRPr lang="en-US" sz="4800" b="1" dirty="0">
              <a:ln w="28575" cmpd="sng">
                <a:solidFill>
                  <a:schemeClr val="tx1"/>
                </a:solidFill>
                <a:prstDash val="solid"/>
              </a:ln>
              <a:solidFill>
                <a:srgbClr val="0060FF"/>
              </a:solidFill>
              <a:latin typeface="Thats Super"/>
              <a:cs typeface="Thats Super"/>
            </a:endParaRPr>
          </a:p>
        </p:txBody>
      </p:sp>
      <p:sp>
        <p:nvSpPr>
          <p:cNvPr id="75" name="TextBox 74"/>
          <p:cNvSpPr txBox="1"/>
          <p:nvPr/>
        </p:nvSpPr>
        <p:spPr>
          <a:xfrm>
            <a:off x="5887453" y="5577392"/>
            <a:ext cx="159093" cy="1288943"/>
          </a:xfrm>
          <a:prstGeom prst="rect">
            <a:avLst/>
          </a:prstGeom>
          <a:noFill/>
        </p:spPr>
        <p:txBody>
          <a:bodyPr wrap="square" rtlCol="0">
            <a:spAutoFit/>
          </a:bodyPr>
          <a:lstStyle/>
          <a:p>
            <a:endParaRPr lang="en-US" dirty="0"/>
          </a:p>
        </p:txBody>
      </p:sp>
      <p:sp>
        <p:nvSpPr>
          <p:cNvPr id="76" name="Rectangle 75"/>
          <p:cNvSpPr/>
          <p:nvPr/>
        </p:nvSpPr>
        <p:spPr>
          <a:xfrm>
            <a:off x="838200" y="18422674"/>
            <a:ext cx="14401802" cy="1246495"/>
          </a:xfrm>
          <a:prstGeom prst="rect">
            <a:avLst/>
          </a:prstGeom>
          <a:noFill/>
        </p:spPr>
        <p:txBody>
          <a:bodyPr wrap="square" lIns="457200" tIns="45720" rIns="457200" bIns="457200">
            <a:spAutoFit/>
          </a:bodyPr>
          <a:lstStyle/>
          <a:p>
            <a:pPr algn="ctr"/>
            <a:r>
              <a:rPr lang="en-US" sz="4800" b="1" dirty="0" smtClean="0">
                <a:ln w="28575" cmpd="sng">
                  <a:solidFill>
                    <a:schemeClr val="tx1"/>
                  </a:solidFill>
                  <a:prstDash val="solid"/>
                </a:ln>
                <a:solidFill>
                  <a:srgbClr val="0060FF"/>
                </a:solidFill>
                <a:latin typeface="Thats Super"/>
                <a:cs typeface="Thats Super"/>
              </a:rPr>
              <a:t>Model comparison</a:t>
            </a:r>
            <a:endParaRPr lang="en-US" sz="4800" b="1" dirty="0">
              <a:ln w="28575" cmpd="sng">
                <a:solidFill>
                  <a:schemeClr val="tx1"/>
                </a:solidFill>
                <a:prstDash val="solid"/>
              </a:ln>
              <a:solidFill>
                <a:srgbClr val="0060FF"/>
              </a:solidFill>
              <a:latin typeface="Thats Super"/>
              <a:cs typeface="Thats Super"/>
            </a:endParaRPr>
          </a:p>
        </p:txBody>
      </p:sp>
      <p:sp>
        <p:nvSpPr>
          <p:cNvPr id="77" name="Rectangle 76"/>
          <p:cNvSpPr/>
          <p:nvPr/>
        </p:nvSpPr>
        <p:spPr>
          <a:xfrm>
            <a:off x="777405" y="28556924"/>
            <a:ext cx="14401802" cy="1246495"/>
          </a:xfrm>
          <a:prstGeom prst="rect">
            <a:avLst/>
          </a:prstGeom>
          <a:noFill/>
        </p:spPr>
        <p:txBody>
          <a:bodyPr wrap="square" lIns="457200" tIns="45720" rIns="457200" bIns="457200">
            <a:spAutoFit/>
          </a:bodyPr>
          <a:lstStyle/>
          <a:p>
            <a:pPr algn="ctr"/>
            <a:r>
              <a:rPr lang="en-US" sz="4800" b="1" dirty="0" smtClean="0">
                <a:ln w="28575" cmpd="sng">
                  <a:solidFill>
                    <a:schemeClr val="tx1"/>
                  </a:solidFill>
                  <a:prstDash val="solid"/>
                </a:ln>
                <a:solidFill>
                  <a:srgbClr val="0060FF"/>
                </a:solidFill>
                <a:latin typeface="Thats Super"/>
                <a:cs typeface="Thats Super"/>
              </a:rPr>
              <a:t>discussion</a:t>
            </a:r>
            <a:endParaRPr lang="en-US" sz="4800" b="1" dirty="0">
              <a:ln w="28575" cmpd="sng">
                <a:solidFill>
                  <a:schemeClr val="tx1"/>
                </a:solidFill>
                <a:prstDash val="solid"/>
              </a:ln>
              <a:solidFill>
                <a:srgbClr val="0060FF"/>
              </a:solidFill>
              <a:latin typeface="Thats Super"/>
              <a:cs typeface="Thats Super"/>
            </a:endParaRPr>
          </a:p>
        </p:txBody>
      </p:sp>
      <p:sp>
        <p:nvSpPr>
          <p:cNvPr id="78" name="Rectangle 77"/>
          <p:cNvSpPr/>
          <p:nvPr/>
        </p:nvSpPr>
        <p:spPr>
          <a:xfrm>
            <a:off x="15838254" y="6996302"/>
            <a:ext cx="21700272" cy="1246495"/>
          </a:xfrm>
          <a:prstGeom prst="rect">
            <a:avLst/>
          </a:prstGeom>
          <a:noFill/>
        </p:spPr>
        <p:txBody>
          <a:bodyPr wrap="square" lIns="457200" tIns="45720" rIns="457200" bIns="457200">
            <a:spAutoFit/>
          </a:bodyPr>
          <a:lstStyle/>
          <a:p>
            <a:pPr algn="ctr"/>
            <a:r>
              <a:rPr lang="en-US" sz="4800" b="1" dirty="0" smtClean="0">
                <a:ln w="28575" cmpd="sng">
                  <a:solidFill>
                    <a:schemeClr val="tx1"/>
                  </a:solidFill>
                  <a:prstDash val="solid"/>
                </a:ln>
                <a:solidFill>
                  <a:srgbClr val="0060FF"/>
                </a:solidFill>
                <a:latin typeface="Thats Super"/>
                <a:cs typeface="Thats Super"/>
              </a:rPr>
              <a:t>Future changes to </a:t>
            </a:r>
            <a:r>
              <a:rPr lang="en-US" sz="4800" b="1" dirty="0" smtClean="0">
                <a:ln w="28575" cmpd="sng">
                  <a:solidFill>
                    <a:schemeClr val="tx1"/>
                  </a:solidFill>
                  <a:prstDash val="solid"/>
                </a:ln>
                <a:solidFill>
                  <a:srgbClr val="0060FF"/>
                </a:solidFill>
                <a:latin typeface="Thats Super"/>
                <a:cs typeface="Thats Super"/>
              </a:rPr>
              <a:t>land surface </a:t>
            </a:r>
            <a:r>
              <a:rPr lang="en-US" sz="4800" b="1" dirty="0" smtClean="0">
                <a:ln w="28575" cmpd="sng">
                  <a:solidFill>
                    <a:schemeClr val="tx1"/>
                  </a:solidFill>
                  <a:prstDash val="solid"/>
                </a:ln>
                <a:solidFill>
                  <a:srgbClr val="0060FF"/>
                </a:solidFill>
                <a:latin typeface="Thats Super"/>
                <a:cs typeface="Thats Super"/>
              </a:rPr>
              <a:t>forcing</a:t>
            </a:r>
            <a:endParaRPr lang="en-US" sz="4800" b="1" dirty="0">
              <a:ln w="28575" cmpd="sng">
                <a:solidFill>
                  <a:schemeClr val="tx1"/>
                </a:solidFill>
                <a:prstDash val="solid"/>
              </a:ln>
              <a:solidFill>
                <a:srgbClr val="0060FF"/>
              </a:solidFill>
              <a:latin typeface="Thats Super"/>
              <a:cs typeface="Thats Super"/>
            </a:endParaRPr>
          </a:p>
        </p:txBody>
      </p:sp>
      <p:sp>
        <p:nvSpPr>
          <p:cNvPr id="79" name="Rectangle 78"/>
          <p:cNvSpPr/>
          <p:nvPr/>
        </p:nvSpPr>
        <p:spPr>
          <a:xfrm>
            <a:off x="15848706" y="24979709"/>
            <a:ext cx="21700272" cy="1246495"/>
          </a:xfrm>
          <a:prstGeom prst="rect">
            <a:avLst/>
          </a:prstGeom>
          <a:noFill/>
        </p:spPr>
        <p:txBody>
          <a:bodyPr wrap="square" lIns="457200" tIns="45720" rIns="457200" bIns="457200">
            <a:spAutoFit/>
          </a:bodyPr>
          <a:lstStyle/>
          <a:p>
            <a:pPr algn="ctr"/>
            <a:r>
              <a:rPr lang="en-US" sz="4800" b="1" dirty="0" smtClean="0">
                <a:ln w="28575" cmpd="sng">
                  <a:solidFill>
                    <a:schemeClr val="tx1"/>
                  </a:solidFill>
                  <a:prstDash val="solid"/>
                </a:ln>
                <a:solidFill>
                  <a:srgbClr val="0060FF"/>
                </a:solidFill>
                <a:latin typeface="Thats Super"/>
                <a:cs typeface="Thats Super"/>
              </a:rPr>
              <a:t>Response of monsoon </a:t>
            </a:r>
            <a:r>
              <a:rPr lang="en-US" sz="4800" b="1" dirty="0" smtClean="0">
                <a:ln w="28575" cmpd="sng">
                  <a:solidFill>
                    <a:schemeClr val="tx1"/>
                  </a:solidFill>
                  <a:prstDash val="solid"/>
                </a:ln>
                <a:solidFill>
                  <a:srgbClr val="0060FF"/>
                </a:solidFill>
                <a:latin typeface="Thats Super"/>
                <a:cs typeface="Thats Super"/>
              </a:rPr>
              <a:t>rainfall</a:t>
            </a:r>
            <a:endParaRPr lang="en-US" sz="4800" b="1" dirty="0">
              <a:ln w="28575" cmpd="sng">
                <a:solidFill>
                  <a:schemeClr val="tx1"/>
                </a:solidFill>
                <a:prstDash val="solid"/>
              </a:ln>
              <a:solidFill>
                <a:srgbClr val="0060FF"/>
              </a:solidFill>
              <a:latin typeface="Thats Super"/>
              <a:cs typeface="Thats Super"/>
            </a:endParaRPr>
          </a:p>
        </p:txBody>
      </p:sp>
      <p:grpSp>
        <p:nvGrpSpPr>
          <p:cNvPr id="23" name="Group 22"/>
          <p:cNvGrpSpPr/>
          <p:nvPr/>
        </p:nvGrpSpPr>
        <p:grpSpPr>
          <a:xfrm>
            <a:off x="15960907" y="18221358"/>
            <a:ext cx="10857543" cy="5974331"/>
            <a:chOff x="18025303" y="14311297"/>
            <a:chExt cx="7772400" cy="4276740"/>
          </a:xfrm>
        </p:grpSpPr>
        <p:pic>
          <p:nvPicPr>
            <p:cNvPr id="51" name="Picture 50"/>
            <p:cNvPicPr>
              <a:picLocks noChangeAspect="1"/>
            </p:cNvPicPr>
            <p:nvPr/>
          </p:nvPicPr>
          <p:blipFill rotWithShape="1">
            <a:blip r:embed="rId10">
              <a:extLst>
                <a:ext uri="{28A0092B-C50C-407E-A947-70E740481C1C}">
                  <a14:useLocalDpi xmlns:a14="http://schemas.microsoft.com/office/drawing/2010/main" val="0"/>
                </a:ext>
              </a:extLst>
            </a:blip>
            <a:srcRect t="5592" r="10322" b="55699"/>
            <a:stretch/>
          </p:blipFill>
          <p:spPr>
            <a:xfrm>
              <a:off x="18025303" y="14311297"/>
              <a:ext cx="7020232" cy="2272737"/>
            </a:xfrm>
            <a:prstGeom prst="rect">
              <a:avLst/>
            </a:prstGeom>
          </p:spPr>
        </p:pic>
        <p:pic>
          <p:nvPicPr>
            <p:cNvPr id="53" name="Picture 52"/>
            <p:cNvPicPr>
              <a:picLocks noChangeAspect="1"/>
            </p:cNvPicPr>
            <p:nvPr/>
          </p:nvPicPr>
          <p:blipFill rotWithShape="1">
            <a:blip r:embed="rId10">
              <a:extLst>
                <a:ext uri="{28A0092B-C50C-407E-A947-70E740481C1C}">
                  <a14:useLocalDpi xmlns:a14="http://schemas.microsoft.com/office/drawing/2010/main" val="0"/>
                </a:ext>
              </a:extLst>
            </a:blip>
            <a:srcRect t="50050" r="713" b="10764"/>
            <a:stretch/>
          </p:blipFill>
          <p:spPr>
            <a:xfrm>
              <a:off x="18025303" y="16287288"/>
              <a:ext cx="7772400" cy="2300749"/>
            </a:xfrm>
            <a:prstGeom prst="rect">
              <a:avLst/>
            </a:prstGeom>
          </p:spPr>
        </p:pic>
      </p:grpSp>
      <p:grpSp>
        <p:nvGrpSpPr>
          <p:cNvPr id="15" name="Group 14"/>
          <p:cNvGrpSpPr/>
          <p:nvPr/>
        </p:nvGrpSpPr>
        <p:grpSpPr>
          <a:xfrm>
            <a:off x="28995455" y="18551760"/>
            <a:ext cx="8257917" cy="5598111"/>
            <a:chOff x="28666562" y="14480140"/>
            <a:chExt cx="6518788" cy="4419141"/>
          </a:xfrm>
        </p:grpSpPr>
        <p:pic>
          <p:nvPicPr>
            <p:cNvPr id="54" name="Picture 53"/>
            <p:cNvPicPr>
              <a:picLocks noChangeAspect="1"/>
            </p:cNvPicPr>
            <p:nvPr/>
          </p:nvPicPr>
          <p:blipFill rotWithShape="1">
            <a:blip r:embed="rId11">
              <a:extLst>
                <a:ext uri="{28A0092B-C50C-407E-A947-70E740481C1C}">
                  <a14:useLocalDpi xmlns:a14="http://schemas.microsoft.com/office/drawing/2010/main" val="0"/>
                </a:ext>
              </a:extLst>
            </a:blip>
            <a:srcRect l="7715" t="14158" r="10996" b="49283"/>
            <a:stretch/>
          </p:blipFill>
          <p:spPr>
            <a:xfrm>
              <a:off x="28666563" y="14480140"/>
              <a:ext cx="6518787" cy="2198797"/>
            </a:xfrm>
            <a:prstGeom prst="rect">
              <a:avLst/>
            </a:prstGeom>
          </p:spPr>
        </p:pic>
        <p:pic>
          <p:nvPicPr>
            <p:cNvPr id="55" name="Picture 54"/>
            <p:cNvPicPr>
              <a:picLocks noChangeAspect="1"/>
            </p:cNvPicPr>
            <p:nvPr/>
          </p:nvPicPr>
          <p:blipFill rotWithShape="1">
            <a:blip r:embed="rId11">
              <a:extLst>
                <a:ext uri="{28A0092B-C50C-407E-A947-70E740481C1C}">
                  <a14:useLocalDpi xmlns:a14="http://schemas.microsoft.com/office/drawing/2010/main" val="0"/>
                </a:ext>
              </a:extLst>
            </a:blip>
            <a:srcRect l="7715" t="54081" r="10996" b="8890"/>
            <a:stretch/>
          </p:blipFill>
          <p:spPr>
            <a:xfrm>
              <a:off x="28666562" y="16672275"/>
              <a:ext cx="6518787" cy="2227006"/>
            </a:xfrm>
            <a:prstGeom prst="rect">
              <a:avLst/>
            </a:prstGeom>
          </p:spPr>
        </p:pic>
      </p:grpSp>
      <p:grpSp>
        <p:nvGrpSpPr>
          <p:cNvPr id="8" name="Group 7"/>
          <p:cNvGrpSpPr/>
          <p:nvPr/>
        </p:nvGrpSpPr>
        <p:grpSpPr>
          <a:xfrm>
            <a:off x="15949063" y="10011643"/>
            <a:ext cx="21260595" cy="6516218"/>
            <a:chOff x="16049446" y="9475202"/>
            <a:chExt cx="21260595" cy="6516218"/>
          </a:xfrm>
        </p:grpSpPr>
        <p:pic>
          <p:nvPicPr>
            <p:cNvPr id="49" name="Picture 48"/>
            <p:cNvPicPr>
              <a:picLocks noChangeAspect="1"/>
            </p:cNvPicPr>
            <p:nvPr/>
          </p:nvPicPr>
          <p:blipFill rotWithShape="1">
            <a:blip r:embed="rId12">
              <a:extLst>
                <a:ext uri="{28A0092B-C50C-407E-A947-70E740481C1C}">
                  <a14:useLocalDpi xmlns:a14="http://schemas.microsoft.com/office/drawing/2010/main" val="0"/>
                </a:ext>
              </a:extLst>
            </a:blip>
            <a:srcRect l="34032" t="34377" r="33710" b="32903"/>
            <a:stretch/>
          </p:blipFill>
          <p:spPr>
            <a:xfrm>
              <a:off x="16049446" y="9549963"/>
              <a:ext cx="8448468" cy="6427117"/>
            </a:xfrm>
            <a:prstGeom prst="rect">
              <a:avLst/>
            </a:prstGeom>
          </p:spPr>
        </p:pic>
        <mc:AlternateContent xmlns:mc="http://schemas.openxmlformats.org/markup-compatibility/2006">
          <mc:Choice xmlns:a14="http://schemas.microsoft.com/office/drawing/2010/main" Requires="a14">
            <p:sp>
              <p:nvSpPr>
                <p:cNvPr id="50" name="TextBox 49"/>
                <p:cNvSpPr txBox="1"/>
                <p:nvPr/>
              </p:nvSpPr>
              <p:spPr>
                <a:xfrm>
                  <a:off x="24497914" y="9636741"/>
                  <a:ext cx="4758737" cy="2306081"/>
                </a:xfrm>
                <a:prstGeom prst="rect">
                  <a:avLst/>
                </a:prstGeom>
                <a:noFill/>
                <a:ln>
                  <a:noFill/>
                </a:ln>
              </p:spPr>
              <p:txBody>
                <a:bodyPr wrap="square" rtlCol="0">
                  <a:spAutoFit/>
                </a:bodyPr>
                <a:lstStyle/>
                <a:p>
                  <a:pPr algn="ctr"/>
                  <a:r>
                    <a:rPr lang="en-US" sz="2000" b="1" spc="300" dirty="0" smtClean="0">
                      <a:latin typeface="Bookman Old Style" panose="02050604050505020204" pitchFamily="18" charset="0"/>
                    </a:rPr>
                    <a:t>Moist static energy (MSE)</a:t>
                  </a:r>
                </a:p>
                <a:p>
                  <a:endParaRPr lang="en-US" sz="1600" b="1" spc="300" dirty="0" smtClean="0">
                    <a:latin typeface="Bookman Old Style" panose="02050604050505020204" pitchFamily="18" charset="0"/>
                  </a:endParaRPr>
                </a:p>
                <a:p>
                  <a:pPr marL="800100" lvl="1" indent="-342900">
                    <a:buFont typeface="Wingdings" panose="05000000000000000000" pitchFamily="2" charset="2"/>
                    <a:buChar char="Ø"/>
                  </a:pPr>
                  <a:r>
                    <a:rPr lang="en-US" sz="2000" b="1" spc="300" dirty="0" smtClean="0">
                      <a:latin typeface="Bookman Old Style" panose="02050604050505020204" pitchFamily="18" charset="0"/>
                    </a:rPr>
                    <a:t>A great tool to gauge stability in the </a:t>
                  </a:r>
                  <a:r>
                    <a:rPr lang="en-US" sz="2000" b="1" spc="300" dirty="0" smtClean="0">
                      <a:latin typeface="Bookman Old Style" panose="02050604050505020204" pitchFamily="18" charset="0"/>
                    </a:rPr>
                    <a:t>atmosphere</a:t>
                  </a:r>
                  <a:endParaRPr lang="en-US" sz="1400" b="1" spc="300" dirty="0" smtClean="0">
                    <a:latin typeface="Bookman Old Style" panose="02050604050505020204" pitchFamily="18" charset="0"/>
                  </a:endParaRPr>
                </a:p>
                <a:p>
                  <a:pPr marL="800100" lvl="1" indent="-342900">
                    <a:buFont typeface="Wingdings" panose="05000000000000000000" pitchFamily="2" charset="2"/>
                    <a:buChar char="Ø"/>
                  </a:pPr>
                  <a14:m>
                    <m:oMath xmlns:m="http://schemas.openxmlformats.org/officeDocument/2006/math">
                      <m:r>
                        <a:rPr lang="en-US" sz="2400" i="1">
                          <a:latin typeface="Cambria Math" panose="02040503050406030204" pitchFamily="18" charset="0"/>
                        </a:rPr>
                        <m:t>𝑀𝑆𝐸</m:t>
                      </m:r>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𝐶</m:t>
                          </m:r>
                        </m:e>
                        <m:sub>
                          <m:r>
                            <a:rPr lang="en-US" sz="2400" i="1">
                              <a:latin typeface="Cambria Math" panose="02040503050406030204" pitchFamily="18" charset="0"/>
                            </a:rPr>
                            <m:t>𝑝</m:t>
                          </m:r>
                        </m:sub>
                      </m:sSub>
                      <m:r>
                        <a:rPr lang="en-US" sz="2400" i="1" smtClean="0">
                          <a:solidFill>
                            <a:srgbClr val="FF0000"/>
                          </a:solidFill>
                          <a:latin typeface="Cambria Math" panose="02040503050406030204" pitchFamily="18" charset="0"/>
                        </a:rPr>
                        <m:t>𝑇</m:t>
                      </m:r>
                      <m:r>
                        <a:rPr lang="en-US" sz="2400" i="1">
                          <a:latin typeface="Cambria Math" panose="02040503050406030204" pitchFamily="18" charset="0"/>
                        </a:rPr>
                        <m:t>+</m:t>
                      </m:r>
                      <m:r>
                        <a:rPr lang="en-US" sz="2400" b="0" i="1" smtClean="0">
                          <a:latin typeface="Cambria Math" panose="02040503050406030204" pitchFamily="18" charset="0"/>
                        </a:rPr>
                        <m:t>𝑔</m:t>
                      </m:r>
                      <m:r>
                        <a:rPr lang="en-US" sz="2400" b="0" i="1" smtClean="0">
                          <a:solidFill>
                            <a:srgbClr val="FF0000"/>
                          </a:solidFill>
                          <a:latin typeface="Cambria Math" panose="02040503050406030204" pitchFamily="18" charset="0"/>
                        </a:rPr>
                        <m:t>𝑍</m:t>
                      </m:r>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𝐿</m:t>
                          </m:r>
                        </m:e>
                        <m:sub>
                          <m:r>
                            <a:rPr lang="en-US" sz="2400" i="1">
                              <a:latin typeface="Cambria Math" panose="02040503050406030204" pitchFamily="18" charset="0"/>
                            </a:rPr>
                            <m:t>𝑣</m:t>
                          </m:r>
                        </m:sub>
                      </m:sSub>
                      <m:r>
                        <a:rPr lang="en-US" sz="2400" b="1" i="0" smtClean="0">
                          <a:solidFill>
                            <a:srgbClr val="FF0000"/>
                          </a:solidFill>
                          <a:latin typeface="Cambria Math" panose="02040503050406030204" pitchFamily="18" charset="0"/>
                        </a:rPr>
                        <m:t>𝐐</m:t>
                      </m:r>
                    </m:oMath>
                  </a14:m>
                  <a:endParaRPr lang="en-US" sz="400" b="1" spc="300" dirty="0" smtClean="0">
                    <a:solidFill>
                      <a:srgbClr val="FF0000"/>
                    </a:solidFill>
                    <a:latin typeface="Bookman Old Style" panose="02050604050505020204" pitchFamily="18" charset="0"/>
                  </a:endParaRPr>
                </a:p>
                <a:p>
                  <a:endParaRPr lang="en-US" sz="1100" b="1" spc="300" dirty="0" smtClean="0">
                    <a:latin typeface="Bookman Old Style" panose="02050604050505020204" pitchFamily="18" charset="0"/>
                  </a:endParaRPr>
                </a:p>
                <a:p>
                  <a:pPr marL="342900" indent="-342900">
                    <a:buFont typeface="Wingdings" panose="05000000000000000000" pitchFamily="2" charset="2"/>
                    <a:buChar char="q"/>
                  </a:pPr>
                  <a:endParaRPr lang="en-US" sz="1100" b="1" spc="300" dirty="0" smtClean="0">
                    <a:latin typeface="Bookman Old Style" panose="02050604050505020204" pitchFamily="18" charset="0"/>
                  </a:endParaRPr>
                </a:p>
              </p:txBody>
            </p:sp>
          </mc:Choice>
          <mc:Fallback>
            <p:sp>
              <p:nvSpPr>
                <p:cNvPr id="50" name="TextBox 49"/>
                <p:cNvSpPr txBox="1">
                  <a:spLocks noRot="1" noChangeAspect="1" noMove="1" noResize="1" noEditPoints="1" noAdjustHandles="1" noChangeArrowheads="1" noChangeShapeType="1" noTextEdit="1"/>
                </p:cNvSpPr>
                <p:nvPr/>
              </p:nvSpPr>
              <p:spPr>
                <a:xfrm>
                  <a:off x="24497914" y="9636741"/>
                  <a:ext cx="4758737" cy="2306081"/>
                </a:xfrm>
                <a:prstGeom prst="rect">
                  <a:avLst/>
                </a:prstGeom>
                <a:blipFill>
                  <a:blip r:embed="rId13"/>
                  <a:stretch>
                    <a:fillRect t="-1587"/>
                  </a:stretch>
                </a:blipFill>
                <a:ln>
                  <a:noFill/>
                </a:ln>
              </p:spPr>
              <p:txBody>
                <a:bodyPr/>
                <a:lstStyle/>
                <a:p>
                  <a:r>
                    <a:rPr lang="en-US">
                      <a:noFill/>
                    </a:rPr>
                    <a:t> </a:t>
                  </a:r>
                </a:p>
              </p:txBody>
            </p:sp>
          </mc:Fallback>
        </mc:AlternateContent>
        <p:grpSp>
          <p:nvGrpSpPr>
            <p:cNvPr id="56" name="Group 55"/>
            <p:cNvGrpSpPr>
              <a:grpSpLocks noChangeAspect="1"/>
            </p:cNvGrpSpPr>
            <p:nvPr/>
          </p:nvGrpSpPr>
          <p:grpSpPr>
            <a:xfrm>
              <a:off x="29045459" y="9475202"/>
              <a:ext cx="8264582" cy="6516218"/>
              <a:chOff x="-1" y="1537716"/>
              <a:chExt cx="5777883" cy="4555578"/>
            </a:xfrm>
          </p:grpSpPr>
          <p:pic>
            <p:nvPicPr>
              <p:cNvPr id="57" name="Picture 56"/>
              <p:cNvPicPr>
                <a:picLocks noChangeAspect="1"/>
              </p:cNvPicPr>
              <p:nvPr/>
            </p:nvPicPr>
            <p:blipFill rotWithShape="1">
              <a:blip r:embed="rId14">
                <a:extLst>
                  <a:ext uri="{28A0092B-C50C-407E-A947-70E740481C1C}">
                    <a14:useLocalDpi xmlns:a14="http://schemas.microsoft.com/office/drawing/2010/main" val="0"/>
                  </a:ext>
                </a:extLst>
              </a:blip>
              <a:srcRect l="36613" t="41794" r="32907" b="26163"/>
              <a:stretch/>
            </p:blipFill>
            <p:spPr>
              <a:xfrm>
                <a:off x="-1" y="1537716"/>
                <a:ext cx="5777883" cy="4555578"/>
              </a:xfrm>
              <a:prstGeom prst="rect">
                <a:avLst/>
              </a:prstGeom>
            </p:spPr>
          </p:pic>
          <p:sp>
            <p:nvSpPr>
              <p:cNvPr id="63" name="Rectangle 62"/>
              <p:cNvSpPr/>
              <p:nvPr/>
            </p:nvSpPr>
            <p:spPr>
              <a:xfrm>
                <a:off x="5031850" y="2051348"/>
                <a:ext cx="594550" cy="54110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 name="Group 2"/>
            <p:cNvGrpSpPr/>
            <p:nvPr/>
          </p:nvGrpSpPr>
          <p:grpSpPr>
            <a:xfrm>
              <a:off x="17126039" y="11571231"/>
              <a:ext cx="20184002" cy="3902678"/>
              <a:chOff x="17186488" y="11830375"/>
              <a:chExt cx="20184002" cy="3902678"/>
            </a:xfrm>
          </p:grpSpPr>
          <p:grpSp>
            <p:nvGrpSpPr>
              <p:cNvPr id="64" name="Group 63"/>
              <p:cNvGrpSpPr/>
              <p:nvPr/>
            </p:nvGrpSpPr>
            <p:grpSpPr>
              <a:xfrm>
                <a:off x="17186488" y="14044218"/>
                <a:ext cx="20184001" cy="1688835"/>
                <a:chOff x="-5874119" y="4599833"/>
                <a:chExt cx="16887774" cy="1413035"/>
              </a:xfrm>
            </p:grpSpPr>
            <p:sp>
              <p:nvSpPr>
                <p:cNvPr id="65" name="Rectangle 64"/>
                <p:cNvSpPr/>
                <p:nvPr/>
              </p:nvSpPr>
              <p:spPr>
                <a:xfrm>
                  <a:off x="-5874119" y="4599833"/>
                  <a:ext cx="16887774" cy="868266"/>
                </a:xfrm>
                <a:prstGeom prst="rect">
                  <a:avLst/>
                </a:prstGeom>
                <a:solidFill>
                  <a:schemeClr val="bg1">
                    <a:lumMod val="75000"/>
                    <a:alpha val="49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TextBox 79"/>
                <p:cNvSpPr txBox="1"/>
                <p:nvPr/>
              </p:nvSpPr>
              <p:spPr>
                <a:xfrm>
                  <a:off x="246512" y="4699547"/>
                  <a:ext cx="4002260" cy="1313321"/>
                </a:xfrm>
                <a:prstGeom prst="rect">
                  <a:avLst/>
                </a:prstGeom>
                <a:noFill/>
                <a:ln>
                  <a:noFill/>
                </a:ln>
              </p:spPr>
              <p:txBody>
                <a:bodyPr wrap="square" rtlCol="0">
                  <a:spAutoFit/>
                </a:bodyPr>
                <a:lstStyle/>
                <a:p>
                  <a:pPr algn="ctr"/>
                  <a:r>
                    <a:rPr lang="en-US" sz="2000" b="1" spc="300" dirty="0" smtClean="0">
                      <a:latin typeface="Bookman Old Style" panose="02050604050505020204" pitchFamily="18" charset="0"/>
                    </a:rPr>
                    <a:t>Increases to MSE result in greater atmospheric </a:t>
                  </a:r>
                  <a:r>
                    <a:rPr lang="en-US" sz="2000" b="1" spc="300" dirty="0" err="1" smtClean="0">
                      <a:solidFill>
                        <a:srgbClr val="FF0000"/>
                      </a:solidFill>
                      <a:latin typeface="Bookman Old Style" panose="02050604050505020204" pitchFamily="18" charset="0"/>
                    </a:rPr>
                    <a:t>INstability</a:t>
                  </a:r>
                  <a:endParaRPr lang="en-US" sz="2000" b="1" spc="300" dirty="0">
                    <a:solidFill>
                      <a:srgbClr val="FF0000"/>
                    </a:solidFill>
                    <a:latin typeface="Bookman Old Style" panose="02050604050505020204" pitchFamily="18" charset="0"/>
                  </a:endParaRPr>
                </a:p>
                <a:p>
                  <a:pPr algn="ctr"/>
                  <a:r>
                    <a:rPr lang="en-US" sz="2000" b="1" u="sng" spc="300" dirty="0" smtClean="0">
                      <a:latin typeface="Bookman Old Style" panose="02050604050505020204" pitchFamily="18" charset="0"/>
                    </a:rPr>
                    <a:t>Moisture driven</a:t>
                  </a:r>
                </a:p>
                <a:p>
                  <a:pPr algn="ctr"/>
                  <a:endParaRPr lang="en-US" sz="1600" b="1" u="sng" spc="300" dirty="0" smtClean="0">
                    <a:solidFill>
                      <a:srgbClr val="FF0000"/>
                    </a:solidFill>
                    <a:latin typeface="Bookman Old Style" panose="02050604050505020204" pitchFamily="18" charset="0"/>
                  </a:endParaRPr>
                </a:p>
              </p:txBody>
            </p:sp>
          </p:grpSp>
          <p:grpSp>
            <p:nvGrpSpPr>
              <p:cNvPr id="81" name="Group 80"/>
              <p:cNvGrpSpPr/>
              <p:nvPr/>
            </p:nvGrpSpPr>
            <p:grpSpPr>
              <a:xfrm>
                <a:off x="17186490" y="11830375"/>
                <a:ext cx="20184000" cy="2333572"/>
                <a:chOff x="-4777881" y="2419975"/>
                <a:chExt cx="15637247" cy="1952479"/>
              </a:xfrm>
            </p:grpSpPr>
            <p:sp>
              <p:nvSpPr>
                <p:cNvPr id="82" name="Rectangle 81"/>
                <p:cNvSpPr/>
                <p:nvPr/>
              </p:nvSpPr>
              <p:spPr>
                <a:xfrm>
                  <a:off x="-4777881" y="2419975"/>
                  <a:ext cx="15637247" cy="1952479"/>
                </a:xfrm>
                <a:prstGeom prst="rect">
                  <a:avLst/>
                </a:prstGeom>
                <a:solidFill>
                  <a:schemeClr val="accent2">
                    <a:lumMod val="40000"/>
                    <a:lumOff val="60000"/>
                    <a:alpha val="66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TextBox 82"/>
                <p:cNvSpPr txBox="1"/>
                <p:nvPr/>
              </p:nvSpPr>
              <p:spPr>
                <a:xfrm>
                  <a:off x="776305" y="2651288"/>
                  <a:ext cx="3837262" cy="1364824"/>
                </a:xfrm>
                <a:prstGeom prst="rect">
                  <a:avLst/>
                </a:prstGeom>
                <a:noFill/>
                <a:ln>
                  <a:noFill/>
                </a:ln>
              </p:spPr>
              <p:txBody>
                <a:bodyPr wrap="square" rtlCol="0">
                  <a:spAutoFit/>
                </a:bodyPr>
                <a:lstStyle/>
                <a:p>
                  <a:pPr algn="ctr"/>
                  <a:r>
                    <a:rPr lang="en-US" sz="2000" b="1" spc="300" dirty="0" smtClean="0">
                      <a:latin typeface="Bookman Old Style" panose="02050604050505020204" pitchFamily="18" charset="0"/>
                    </a:rPr>
                    <a:t>Increases to MSE result in greater atmospheric </a:t>
                  </a:r>
                  <a:r>
                    <a:rPr lang="en-US" sz="2000" b="1" spc="300" dirty="0" smtClean="0">
                      <a:solidFill>
                        <a:srgbClr val="FF0000"/>
                      </a:solidFill>
                      <a:latin typeface="Bookman Old Style" panose="02050604050505020204" pitchFamily="18" charset="0"/>
                    </a:rPr>
                    <a:t>stability</a:t>
                  </a:r>
                  <a:endParaRPr lang="en-US" sz="2000" b="1" spc="300" dirty="0">
                    <a:solidFill>
                      <a:srgbClr val="FF0000"/>
                    </a:solidFill>
                    <a:latin typeface="Bookman Old Style" panose="02050604050505020204" pitchFamily="18" charset="0"/>
                  </a:endParaRPr>
                </a:p>
                <a:p>
                  <a:pPr algn="ctr"/>
                  <a:endParaRPr lang="en-US" sz="2000" b="1" u="sng" spc="300" dirty="0" smtClean="0">
                    <a:latin typeface="Bookman Old Style" panose="02050604050505020204" pitchFamily="18" charset="0"/>
                  </a:endParaRPr>
                </a:p>
                <a:p>
                  <a:pPr algn="ctr"/>
                  <a:r>
                    <a:rPr lang="en-US" sz="2000" b="1" u="sng" spc="300" dirty="0" smtClean="0">
                      <a:latin typeface="Bookman Old Style" panose="02050604050505020204" pitchFamily="18" charset="0"/>
                    </a:rPr>
                    <a:t>Temperature Driven</a:t>
                  </a:r>
                </a:p>
              </p:txBody>
            </p:sp>
          </p:grpSp>
        </p:grpSp>
      </p:grpSp>
      <p:pic>
        <p:nvPicPr>
          <p:cNvPr id="84" name="Picture 83"/>
          <p:cNvPicPr>
            <a:picLocks noChangeAspect="1"/>
          </p:cNvPicPr>
          <p:nvPr/>
        </p:nvPicPr>
        <p:blipFill rotWithShape="1">
          <a:blip r:embed="rId15">
            <a:extLst>
              <a:ext uri="{28A0092B-C50C-407E-A947-70E740481C1C}">
                <a14:useLocalDpi xmlns:a14="http://schemas.microsoft.com/office/drawing/2010/main" val="0"/>
              </a:ext>
            </a:extLst>
          </a:blip>
          <a:srcRect l="4527" r="8377" b="49677"/>
          <a:stretch/>
        </p:blipFill>
        <p:spPr>
          <a:xfrm>
            <a:off x="15949063" y="25908236"/>
            <a:ext cx="13743882" cy="5955680"/>
          </a:xfrm>
          <a:prstGeom prst="rect">
            <a:avLst/>
          </a:prstGeom>
        </p:spPr>
      </p:pic>
      <p:pic>
        <p:nvPicPr>
          <p:cNvPr id="85" name="Picture 84"/>
          <p:cNvPicPr>
            <a:picLocks noChangeAspect="1"/>
          </p:cNvPicPr>
          <p:nvPr/>
        </p:nvPicPr>
        <p:blipFill rotWithShape="1">
          <a:blip r:embed="rId16">
            <a:extLst>
              <a:ext uri="{28A0092B-C50C-407E-A947-70E740481C1C}">
                <a14:useLocalDpi xmlns:a14="http://schemas.microsoft.com/office/drawing/2010/main" val="0"/>
              </a:ext>
            </a:extLst>
          </a:blip>
          <a:srcRect l="43244" t="70053" r="24359" b="215"/>
          <a:stretch/>
        </p:blipFill>
        <p:spPr>
          <a:xfrm>
            <a:off x="25226090" y="32003642"/>
            <a:ext cx="7755968" cy="5338790"/>
          </a:xfrm>
          <a:prstGeom prst="rect">
            <a:avLst/>
          </a:prstGeom>
        </p:spPr>
      </p:pic>
      <p:sp>
        <p:nvSpPr>
          <p:cNvPr id="94" name="Rectangle 93"/>
          <p:cNvSpPr/>
          <p:nvPr/>
        </p:nvSpPr>
        <p:spPr>
          <a:xfrm>
            <a:off x="813350" y="38462209"/>
            <a:ext cx="14426652" cy="1123384"/>
          </a:xfrm>
          <a:prstGeom prst="rect">
            <a:avLst/>
          </a:prstGeom>
          <a:noFill/>
        </p:spPr>
        <p:txBody>
          <a:bodyPr wrap="square" lIns="457200" tIns="45720" rIns="457200" bIns="457200">
            <a:spAutoFit/>
          </a:bodyPr>
          <a:lstStyle/>
          <a:p>
            <a:pPr algn="ctr"/>
            <a:r>
              <a:rPr lang="en-US" sz="4000" b="1" dirty="0" smtClean="0">
                <a:ln w="28575" cmpd="sng">
                  <a:solidFill>
                    <a:schemeClr val="tx1"/>
                  </a:solidFill>
                  <a:prstDash val="solid"/>
                </a:ln>
                <a:solidFill>
                  <a:srgbClr val="0060FF"/>
                </a:solidFill>
                <a:latin typeface="Thats Super"/>
                <a:cs typeface="Thats Super"/>
              </a:rPr>
              <a:t>acknowledgement </a:t>
            </a:r>
            <a:r>
              <a:rPr lang="en-US" sz="4000" b="1" dirty="0" smtClean="0">
                <a:ln w="28575" cmpd="sng">
                  <a:solidFill>
                    <a:schemeClr val="tx1"/>
                  </a:solidFill>
                  <a:prstDash val="solid"/>
                </a:ln>
                <a:solidFill>
                  <a:srgbClr val="0060FF"/>
                </a:solidFill>
                <a:latin typeface="Thats Super"/>
                <a:cs typeface="Thats Super"/>
              </a:rPr>
              <a:t>and references</a:t>
            </a:r>
            <a:endParaRPr lang="en-US" sz="4000" b="1" dirty="0">
              <a:ln w="28575" cmpd="sng">
                <a:solidFill>
                  <a:schemeClr val="tx1"/>
                </a:solidFill>
                <a:prstDash val="solid"/>
              </a:ln>
              <a:solidFill>
                <a:srgbClr val="0060FF"/>
              </a:solidFill>
              <a:latin typeface="Thats Super"/>
              <a:cs typeface="Thats Super"/>
            </a:endParaRPr>
          </a:p>
        </p:txBody>
      </p:sp>
      <p:sp>
        <p:nvSpPr>
          <p:cNvPr id="95" name="TextBox 94"/>
          <p:cNvSpPr txBox="1"/>
          <p:nvPr/>
        </p:nvSpPr>
        <p:spPr>
          <a:xfrm>
            <a:off x="16522052" y="7942635"/>
            <a:ext cx="20592795" cy="830997"/>
          </a:xfrm>
          <a:prstGeom prst="rect">
            <a:avLst/>
          </a:prstGeom>
          <a:noFill/>
          <a:ln>
            <a:noFill/>
          </a:ln>
        </p:spPr>
        <p:txBody>
          <a:bodyPr wrap="square" rtlCol="0">
            <a:spAutoFit/>
          </a:bodyPr>
          <a:lstStyle/>
          <a:p>
            <a:pPr algn="ctr"/>
            <a:r>
              <a:rPr lang="en-US" sz="2400" b="1" u="sng" spc="300" dirty="0" smtClean="0">
                <a:latin typeface="Bookman Old Style" panose="02050604050505020204" pitchFamily="18" charset="0"/>
              </a:rPr>
              <a:t>Global models suggest increasing tropospheric temperatures will suppress global monsoon systems. But </a:t>
            </a:r>
            <a:r>
              <a:rPr lang="en-US" sz="2400" b="1" u="sng" spc="300" dirty="0" smtClean="0">
                <a:latin typeface="Bookman Old Style" panose="02050604050505020204" pitchFamily="18" charset="0"/>
              </a:rPr>
              <a:t>how well do they </a:t>
            </a:r>
            <a:r>
              <a:rPr lang="en-US" sz="2400" b="1" u="sng" spc="300" dirty="0" smtClean="0">
                <a:latin typeface="Bookman Old Style" panose="02050604050505020204" pitchFamily="18" charset="0"/>
              </a:rPr>
              <a:t>capture the other component of atmospheric stability…near-surface moisture???</a:t>
            </a:r>
          </a:p>
        </p:txBody>
      </p:sp>
      <p:sp>
        <p:nvSpPr>
          <p:cNvPr id="86" name="TextBox 85"/>
          <p:cNvSpPr txBox="1"/>
          <p:nvPr/>
        </p:nvSpPr>
        <p:spPr>
          <a:xfrm>
            <a:off x="16402444" y="17153666"/>
            <a:ext cx="20592795" cy="830997"/>
          </a:xfrm>
          <a:prstGeom prst="rect">
            <a:avLst/>
          </a:prstGeom>
          <a:noFill/>
          <a:ln>
            <a:noFill/>
          </a:ln>
        </p:spPr>
        <p:txBody>
          <a:bodyPr wrap="square" rtlCol="0">
            <a:spAutoFit/>
          </a:bodyPr>
          <a:lstStyle/>
          <a:p>
            <a:pPr algn="ctr"/>
            <a:r>
              <a:rPr lang="en-US" sz="2400" b="1" u="sng" spc="300" dirty="0" smtClean="0">
                <a:latin typeface="Bookman Old Style" panose="02050604050505020204" pitchFamily="18" charset="0"/>
              </a:rPr>
              <a:t>Where is the excess moisture coming from? </a:t>
            </a:r>
          </a:p>
          <a:p>
            <a:pPr algn="ctr"/>
            <a:r>
              <a:rPr lang="en-US" sz="2400" b="1" u="sng" spc="300" dirty="0" smtClean="0">
                <a:latin typeface="Bookman Old Style" panose="02050604050505020204" pitchFamily="18" charset="0"/>
              </a:rPr>
              <a:t>The role of accurate sea surface temperatures and the seasonal cycle of surface evaporation.</a:t>
            </a:r>
            <a:endParaRPr lang="en-US" sz="2400" b="1" u="sng" spc="300" dirty="0" smtClean="0">
              <a:latin typeface="Bookman Old Style" panose="02050604050505020204" pitchFamily="18" charset="0"/>
            </a:endParaRPr>
          </a:p>
        </p:txBody>
      </p:sp>
      <p:sp>
        <p:nvSpPr>
          <p:cNvPr id="88" name="Rectangle 87"/>
          <p:cNvSpPr/>
          <p:nvPr/>
        </p:nvSpPr>
        <p:spPr>
          <a:xfrm>
            <a:off x="17025656" y="8905919"/>
            <a:ext cx="7009947" cy="1323439"/>
          </a:xfrm>
          <a:prstGeom prst="rect">
            <a:avLst/>
          </a:prstGeom>
          <a:noFill/>
        </p:spPr>
        <p:txBody>
          <a:bodyPr wrap="squar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4000" b="1" spc="1000" dirty="0" smtClean="0">
                <a:ln w="25400">
                  <a:solidFill>
                    <a:schemeClr val="bg1"/>
                  </a:solidFill>
                </a:ln>
                <a:solidFill>
                  <a:schemeClr val="bg1"/>
                </a:solidFill>
                <a:effectLst>
                  <a:glow rad="127000">
                    <a:srgbClr val="C00000"/>
                  </a:glow>
                </a:effectLst>
                <a:latin typeface="Papyrus" panose="03070502060502030205" pitchFamily="66" charset="0"/>
              </a:rPr>
              <a:t>Boundary Forcing</a:t>
            </a:r>
          </a:p>
          <a:p>
            <a:pPr algn="ctr"/>
            <a:r>
              <a:rPr lang="en-US" sz="4000" b="1" spc="1000" dirty="0" smtClean="0">
                <a:ln w="25400">
                  <a:solidFill>
                    <a:schemeClr val="bg1"/>
                  </a:solidFill>
                </a:ln>
                <a:solidFill>
                  <a:schemeClr val="bg1"/>
                </a:solidFill>
                <a:effectLst>
                  <a:glow rad="127000">
                    <a:srgbClr val="C00000"/>
                  </a:glow>
                </a:effectLst>
                <a:latin typeface="Papyrus" panose="03070502060502030205" pitchFamily="66" charset="0"/>
              </a:rPr>
              <a:t>Comparison</a:t>
            </a:r>
            <a:endParaRPr lang="en-US" sz="4000" b="1" spc="1000" dirty="0">
              <a:ln w="25400">
                <a:solidFill>
                  <a:schemeClr val="bg1"/>
                </a:solidFill>
              </a:ln>
              <a:solidFill>
                <a:schemeClr val="bg1"/>
              </a:solidFill>
              <a:effectLst>
                <a:glow rad="127000">
                  <a:srgbClr val="C00000"/>
                </a:glow>
              </a:effectLst>
              <a:latin typeface="Papyrus" panose="03070502060502030205" pitchFamily="66" charset="0"/>
            </a:endParaRPr>
          </a:p>
        </p:txBody>
      </p:sp>
      <p:sp>
        <p:nvSpPr>
          <p:cNvPr id="89" name="Rectangle 88"/>
          <p:cNvSpPr/>
          <p:nvPr/>
        </p:nvSpPr>
        <p:spPr>
          <a:xfrm>
            <a:off x="30038168" y="8907747"/>
            <a:ext cx="7009947" cy="1323439"/>
          </a:xfrm>
          <a:prstGeom prst="rect">
            <a:avLst/>
          </a:prstGeom>
          <a:noFill/>
        </p:spPr>
        <p:txBody>
          <a:bodyPr wrap="squar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4000" b="1" spc="1000" dirty="0" smtClean="0">
                <a:ln w="25400">
                  <a:solidFill>
                    <a:schemeClr val="bg1"/>
                  </a:solidFill>
                </a:ln>
                <a:solidFill>
                  <a:schemeClr val="bg1"/>
                </a:solidFill>
                <a:effectLst>
                  <a:glow rad="127000">
                    <a:srgbClr val="C00000"/>
                  </a:glow>
                </a:effectLst>
                <a:latin typeface="Papyrus" panose="03070502060502030205" pitchFamily="66" charset="0"/>
              </a:rPr>
              <a:t>Internal Model Comparison</a:t>
            </a:r>
            <a:endParaRPr lang="en-US" sz="4000" b="1" spc="1000" dirty="0">
              <a:ln w="25400">
                <a:solidFill>
                  <a:schemeClr val="bg1"/>
                </a:solidFill>
              </a:ln>
              <a:solidFill>
                <a:schemeClr val="bg1"/>
              </a:solidFill>
              <a:effectLst>
                <a:glow rad="127000">
                  <a:srgbClr val="C00000"/>
                </a:glow>
              </a:effectLst>
              <a:latin typeface="Papyrus" panose="03070502060502030205" pitchFamily="66" charset="0"/>
            </a:endParaRPr>
          </a:p>
        </p:txBody>
      </p:sp>
      <p:sp>
        <p:nvSpPr>
          <p:cNvPr id="90" name="TextBox 89"/>
          <p:cNvSpPr txBox="1"/>
          <p:nvPr/>
        </p:nvSpPr>
        <p:spPr>
          <a:xfrm>
            <a:off x="31464068" y="18348858"/>
            <a:ext cx="4158146" cy="523220"/>
          </a:xfrm>
          <a:prstGeom prst="rect">
            <a:avLst/>
          </a:prstGeom>
          <a:noFill/>
          <a:ln>
            <a:noFill/>
          </a:ln>
        </p:spPr>
        <p:txBody>
          <a:bodyPr wrap="square" rtlCol="0">
            <a:spAutoFit/>
          </a:bodyPr>
          <a:lstStyle/>
          <a:p>
            <a:pPr algn="ctr"/>
            <a:r>
              <a:rPr lang="en-US" sz="2800" b="1" spc="300" dirty="0" err="1" smtClean="0">
                <a:latin typeface="Times New Roman" panose="02020603050405020304" pitchFamily="18" charset="0"/>
                <a:cs typeface="Times New Roman" panose="02020603050405020304" pitchFamily="18" charset="0"/>
              </a:rPr>
              <a:t>GoG</a:t>
            </a:r>
            <a:r>
              <a:rPr lang="en-US" sz="2800" b="1" spc="300" dirty="0" smtClean="0">
                <a:latin typeface="Times New Roman" panose="02020603050405020304" pitchFamily="18" charset="0"/>
                <a:cs typeface="Times New Roman" panose="02020603050405020304" pitchFamily="18" charset="0"/>
              </a:rPr>
              <a:t> Evaporation</a:t>
            </a:r>
            <a:endParaRPr lang="en-US" sz="2800" b="1" spc="300" dirty="0" smtClean="0">
              <a:latin typeface="Times New Roman" panose="02020603050405020304" pitchFamily="18" charset="0"/>
              <a:cs typeface="Times New Roman" panose="02020603050405020304" pitchFamily="18" charset="0"/>
            </a:endParaRPr>
          </a:p>
        </p:txBody>
      </p:sp>
      <p:sp>
        <p:nvSpPr>
          <p:cNvPr id="91" name="TextBox 90"/>
          <p:cNvSpPr txBox="1"/>
          <p:nvPr/>
        </p:nvSpPr>
        <p:spPr>
          <a:xfrm>
            <a:off x="30182621" y="25847695"/>
            <a:ext cx="7292719" cy="6370975"/>
          </a:xfrm>
          <a:prstGeom prst="rect">
            <a:avLst/>
          </a:prstGeom>
          <a:noFill/>
          <a:ln>
            <a:noFill/>
          </a:ln>
        </p:spPr>
        <p:txBody>
          <a:bodyPr wrap="square" rtlCol="0">
            <a:spAutoFit/>
          </a:bodyPr>
          <a:lstStyle/>
          <a:p>
            <a:pPr marL="342900" indent="-342900">
              <a:buFont typeface="Arial" panose="020B0604020202020204" pitchFamily="34" charset="0"/>
              <a:buChar char="•"/>
            </a:pPr>
            <a:r>
              <a:rPr lang="en-US" sz="2400" b="1" spc="300" dirty="0" smtClean="0">
                <a:latin typeface="Bookman Old Style" panose="02050604050505020204" pitchFamily="18" charset="0"/>
              </a:rPr>
              <a:t>CCSM4 contains a general drying trend. </a:t>
            </a:r>
          </a:p>
          <a:p>
            <a:pPr marL="342900" indent="-342900">
              <a:buFont typeface="Arial" panose="020B0604020202020204" pitchFamily="34" charset="0"/>
              <a:buChar char="•"/>
            </a:pPr>
            <a:endParaRPr lang="en-US" sz="2400" b="1" spc="300" dirty="0" smtClean="0">
              <a:latin typeface="Bookman Old Style" panose="02050604050505020204" pitchFamily="18" charset="0"/>
            </a:endParaRPr>
          </a:p>
          <a:p>
            <a:pPr marL="342900" indent="-342900">
              <a:buFont typeface="Arial" panose="020B0604020202020204" pitchFamily="34" charset="0"/>
              <a:buChar char="•"/>
            </a:pPr>
            <a:r>
              <a:rPr lang="en-US" sz="2400" b="1" spc="300" dirty="0" smtClean="0">
                <a:latin typeface="Bookman Old Style" panose="02050604050505020204" pitchFamily="18" charset="0"/>
              </a:rPr>
              <a:t>Simply improving the representation </a:t>
            </a:r>
            <a:r>
              <a:rPr lang="en-US" sz="2400" b="1" spc="300" dirty="0" err="1" smtClean="0">
                <a:latin typeface="Bookman Old Style" panose="02050604050505020204" pitchFamily="18" charset="0"/>
              </a:rPr>
              <a:t>reverese</a:t>
            </a:r>
            <a:r>
              <a:rPr lang="en-US" sz="2400" b="1" spc="300" dirty="0" smtClean="0">
                <a:latin typeface="Bookman Old Style" panose="02050604050505020204" pitchFamily="18" charset="0"/>
              </a:rPr>
              <a:t> the trend across the southwestern U.S. and the </a:t>
            </a:r>
            <a:r>
              <a:rPr lang="en-US" sz="2400" b="1" spc="300" dirty="0" err="1" smtClean="0">
                <a:latin typeface="Bookman Old Style" panose="02050604050505020204" pitchFamily="18" charset="0"/>
              </a:rPr>
              <a:t>ridgline</a:t>
            </a:r>
            <a:r>
              <a:rPr lang="en-US" sz="2400" b="1" spc="300" dirty="0" smtClean="0">
                <a:latin typeface="Bookman Old Style" panose="02050604050505020204" pitchFamily="18" charset="0"/>
              </a:rPr>
              <a:t> of the SMO.</a:t>
            </a:r>
          </a:p>
          <a:p>
            <a:pPr marL="342900" indent="-342900">
              <a:buFont typeface="Arial" panose="020B0604020202020204" pitchFamily="34" charset="0"/>
              <a:buChar char="•"/>
            </a:pPr>
            <a:endParaRPr lang="en-US" sz="2400" b="1" spc="300" dirty="0" smtClean="0">
              <a:latin typeface="Bookman Old Style" panose="02050604050505020204" pitchFamily="18" charset="0"/>
            </a:endParaRPr>
          </a:p>
          <a:p>
            <a:pPr marL="342900" indent="-342900">
              <a:buFont typeface="Arial" panose="020B0604020202020204" pitchFamily="34" charset="0"/>
              <a:buChar char="•"/>
            </a:pPr>
            <a:r>
              <a:rPr lang="en-US" sz="2400" b="1" spc="300" dirty="0" smtClean="0">
                <a:latin typeface="Bookman Old Style" panose="02050604050505020204" pitchFamily="18" charset="0"/>
              </a:rPr>
              <a:t>With a bias corrected RCM, the reversal is substantial across the core region. </a:t>
            </a:r>
          </a:p>
          <a:p>
            <a:pPr marL="342900" indent="-342900">
              <a:buFont typeface="Arial" panose="020B0604020202020204" pitchFamily="34" charset="0"/>
              <a:buChar char="•"/>
            </a:pPr>
            <a:endParaRPr lang="en-US" sz="2400" b="1" spc="300" dirty="0" smtClean="0">
              <a:latin typeface="Bookman Old Style" panose="02050604050505020204" pitchFamily="18" charset="0"/>
            </a:endParaRPr>
          </a:p>
          <a:p>
            <a:pPr algn="ctr"/>
            <a:r>
              <a:rPr lang="en-US" sz="2400" b="1" i="1" spc="300" dirty="0" smtClean="0">
                <a:latin typeface="Bookman Old Style" panose="02050604050505020204" pitchFamily="18" charset="0"/>
              </a:rPr>
              <a:t>This comparison highlights the role the </a:t>
            </a:r>
            <a:r>
              <a:rPr lang="en-US" sz="2400" b="1" i="1" spc="300" dirty="0" err="1" smtClean="0">
                <a:latin typeface="Bookman Old Style" panose="02050604050505020204" pitchFamily="18" charset="0"/>
              </a:rPr>
              <a:t>GoC</a:t>
            </a:r>
            <a:r>
              <a:rPr lang="en-US" sz="2400" b="1" i="1" spc="300" dirty="0">
                <a:latin typeface="Bookman Old Style" panose="02050604050505020204" pitchFamily="18" charset="0"/>
              </a:rPr>
              <a:t> </a:t>
            </a:r>
            <a:r>
              <a:rPr lang="en-US" sz="2400" b="1" i="1" spc="300" dirty="0" smtClean="0">
                <a:latin typeface="Bookman Old Style" panose="02050604050505020204" pitchFamily="18" charset="0"/>
              </a:rPr>
              <a:t>and better resolved topography has on the NAM trend, as well as the role water vapor has on atmospheric stability</a:t>
            </a:r>
            <a:endParaRPr lang="en-US" sz="2400" b="1" i="1" spc="300" dirty="0" smtClean="0">
              <a:latin typeface="Bookman Old Style" panose="02050604050505020204" pitchFamily="18" charset="0"/>
            </a:endParaRPr>
          </a:p>
        </p:txBody>
      </p:sp>
      <p:sp>
        <p:nvSpPr>
          <p:cNvPr id="92" name="TextBox 91"/>
          <p:cNvSpPr txBox="1"/>
          <p:nvPr/>
        </p:nvSpPr>
        <p:spPr>
          <a:xfrm>
            <a:off x="30110706" y="37982642"/>
            <a:ext cx="7364634" cy="4524315"/>
          </a:xfrm>
          <a:prstGeom prst="rect">
            <a:avLst/>
          </a:prstGeom>
          <a:noFill/>
          <a:ln>
            <a:noFill/>
          </a:ln>
        </p:spPr>
        <p:txBody>
          <a:bodyPr wrap="square" rtlCol="0">
            <a:spAutoFit/>
          </a:bodyPr>
          <a:lstStyle/>
          <a:p>
            <a:pPr marL="342900" indent="-342900">
              <a:buFont typeface="Arial" panose="020B0604020202020204" pitchFamily="34" charset="0"/>
              <a:buChar char="•"/>
            </a:pPr>
            <a:r>
              <a:rPr lang="en-US" sz="2400" b="1" spc="300" dirty="0" smtClean="0">
                <a:latin typeface="Bookman Old Style" panose="02050604050505020204" pitchFamily="18" charset="0"/>
              </a:rPr>
              <a:t>CCSM4 indicates more days </a:t>
            </a:r>
            <a:r>
              <a:rPr lang="en-US" sz="2400" b="1" spc="300" dirty="0" smtClean="0">
                <a:solidFill>
                  <a:srgbClr val="FF0000"/>
                </a:solidFill>
                <a:latin typeface="Bookman Old Style" panose="02050604050505020204" pitchFamily="18" charset="0"/>
              </a:rPr>
              <a:t>WITHOUT</a:t>
            </a:r>
            <a:r>
              <a:rPr lang="en-US" sz="2400" b="1" spc="300" dirty="0" smtClean="0">
                <a:latin typeface="Bookman Old Style" panose="02050604050505020204" pitchFamily="18" charset="0"/>
              </a:rPr>
              <a:t> rainfall. </a:t>
            </a:r>
          </a:p>
          <a:p>
            <a:pPr marL="342900" indent="-342900">
              <a:buFont typeface="Arial" panose="020B0604020202020204" pitchFamily="34" charset="0"/>
              <a:buChar char="•"/>
            </a:pPr>
            <a:endParaRPr lang="en-US" sz="2400" b="1" spc="300" dirty="0">
              <a:latin typeface="Bookman Old Style" panose="02050604050505020204" pitchFamily="18" charset="0"/>
            </a:endParaRPr>
          </a:p>
          <a:p>
            <a:pPr marL="342900" indent="-342900">
              <a:buFont typeface="Arial" panose="020B0604020202020204" pitchFamily="34" charset="0"/>
              <a:buChar char="•"/>
            </a:pPr>
            <a:r>
              <a:rPr lang="en-US" sz="2400" b="1" spc="300" dirty="0" smtClean="0">
                <a:latin typeface="Bookman Old Style" panose="02050604050505020204" pitchFamily="18" charset="0"/>
              </a:rPr>
              <a:t>Downscaling leads to a coherent pattern of more days </a:t>
            </a:r>
            <a:r>
              <a:rPr lang="en-US" sz="2400" b="1" spc="300" dirty="0" smtClean="0">
                <a:solidFill>
                  <a:srgbClr val="FF0000"/>
                </a:solidFill>
                <a:latin typeface="Bookman Old Style" panose="02050604050505020204" pitchFamily="18" charset="0"/>
              </a:rPr>
              <a:t>WITH</a:t>
            </a:r>
            <a:r>
              <a:rPr lang="en-US" sz="2400" b="1" spc="300" dirty="0" smtClean="0">
                <a:latin typeface="Bookman Old Style" panose="02050604050505020204" pitchFamily="18" charset="0"/>
              </a:rPr>
              <a:t> rainfall. </a:t>
            </a:r>
          </a:p>
          <a:p>
            <a:pPr marL="342900" indent="-342900">
              <a:buFont typeface="Arial" panose="020B0604020202020204" pitchFamily="34" charset="0"/>
              <a:buChar char="•"/>
            </a:pPr>
            <a:endParaRPr lang="en-US" sz="2400" b="1" spc="300" dirty="0">
              <a:latin typeface="Bookman Old Style" panose="02050604050505020204" pitchFamily="18" charset="0"/>
            </a:endParaRPr>
          </a:p>
          <a:p>
            <a:pPr marL="342900" indent="-342900">
              <a:buFont typeface="Arial" panose="020B0604020202020204" pitchFamily="34" charset="0"/>
              <a:buChar char="•"/>
            </a:pPr>
            <a:r>
              <a:rPr lang="en-US" sz="2400" b="1" spc="300" dirty="0" smtClean="0">
                <a:latin typeface="Bookman Old Style" panose="02050604050505020204" pitchFamily="18" charset="0"/>
              </a:rPr>
              <a:t>Increased resolution and the more unstable atmosphere due to increased surface MSE cause more </a:t>
            </a:r>
            <a:r>
              <a:rPr lang="en-US" sz="2400" b="1" spc="300" dirty="0" err="1" smtClean="0">
                <a:latin typeface="Bookman Old Style" panose="02050604050505020204" pitchFamily="18" charset="0"/>
              </a:rPr>
              <a:t>raindays</a:t>
            </a:r>
            <a:r>
              <a:rPr lang="en-US" sz="2400" b="1" spc="300" dirty="0" smtClean="0">
                <a:latin typeface="Bookman Old Style" panose="02050604050505020204" pitchFamily="18" charset="0"/>
              </a:rPr>
              <a:t>.</a:t>
            </a:r>
          </a:p>
          <a:p>
            <a:pPr marL="342900" indent="-342900">
              <a:buFont typeface="Arial" panose="020B0604020202020204" pitchFamily="34" charset="0"/>
              <a:buChar char="•"/>
            </a:pPr>
            <a:endParaRPr lang="en-US" sz="2400" b="1" spc="300" dirty="0" smtClean="0">
              <a:latin typeface="Bookman Old Style" panose="02050604050505020204" pitchFamily="18" charset="0"/>
            </a:endParaRPr>
          </a:p>
        </p:txBody>
      </p:sp>
      <p:grpSp>
        <p:nvGrpSpPr>
          <p:cNvPr id="2" name="Group 1"/>
          <p:cNvGrpSpPr/>
          <p:nvPr/>
        </p:nvGrpSpPr>
        <p:grpSpPr>
          <a:xfrm>
            <a:off x="16646989" y="37176251"/>
            <a:ext cx="13431334" cy="5591665"/>
            <a:chOff x="23796316" y="32686640"/>
            <a:chExt cx="13431334" cy="5591665"/>
          </a:xfrm>
        </p:grpSpPr>
        <p:grpSp>
          <p:nvGrpSpPr>
            <p:cNvPr id="96" name="Group 95"/>
            <p:cNvGrpSpPr/>
            <p:nvPr/>
          </p:nvGrpSpPr>
          <p:grpSpPr>
            <a:xfrm>
              <a:off x="23796316" y="33209860"/>
              <a:ext cx="13431334" cy="5068445"/>
              <a:chOff x="395454" y="2210937"/>
              <a:chExt cx="8296494" cy="3130763"/>
            </a:xfrm>
          </p:grpSpPr>
          <p:pic>
            <p:nvPicPr>
              <p:cNvPr id="97" name="Picture 96"/>
              <p:cNvPicPr>
                <a:picLocks noChangeAspect="1"/>
              </p:cNvPicPr>
              <p:nvPr/>
            </p:nvPicPr>
            <p:blipFill rotWithShape="1">
              <a:blip r:embed="rId17">
                <a:extLst>
                  <a:ext uri="{28A0092B-C50C-407E-A947-70E740481C1C}">
                    <a14:useLocalDpi xmlns:a14="http://schemas.microsoft.com/office/drawing/2010/main" val="0"/>
                  </a:ext>
                </a:extLst>
              </a:blip>
              <a:srcRect l="10161" t="10152" r="10000" b="49677"/>
              <a:stretch/>
            </p:blipFill>
            <p:spPr>
              <a:xfrm>
                <a:off x="395454" y="2210937"/>
                <a:ext cx="8296494" cy="3130763"/>
              </a:xfrm>
              <a:prstGeom prst="rect">
                <a:avLst/>
              </a:prstGeom>
            </p:spPr>
          </p:pic>
          <p:sp>
            <p:nvSpPr>
              <p:cNvPr id="98" name="TextBox 97"/>
              <p:cNvSpPr txBox="1"/>
              <p:nvPr/>
            </p:nvSpPr>
            <p:spPr>
              <a:xfrm>
                <a:off x="982077" y="4569495"/>
                <a:ext cx="1146794" cy="215444"/>
              </a:xfrm>
              <a:prstGeom prst="rect">
                <a:avLst/>
              </a:prstGeom>
              <a:solidFill>
                <a:schemeClr val="bg1"/>
              </a:solidFill>
              <a:ln>
                <a:noFill/>
              </a:ln>
            </p:spPr>
            <p:txBody>
              <a:bodyPr wrap="square" lIns="0" tIns="0" rIns="0" bIns="0" rtlCol="0">
                <a:spAutoFit/>
              </a:bodyPr>
              <a:lstStyle/>
              <a:p>
                <a:pPr algn="ctr"/>
                <a:r>
                  <a:rPr lang="en-US" sz="1400" b="1" spc="300" dirty="0" smtClean="0">
                    <a:latin typeface="Bookman Old Style" panose="02050604050505020204" pitchFamily="18" charset="0"/>
                  </a:rPr>
                  <a:t>CCSM4</a:t>
                </a:r>
                <a:endParaRPr lang="en-US" sz="1400" b="1" spc="300" dirty="0">
                  <a:latin typeface="Bookman Old Style" panose="02050604050505020204" pitchFamily="18" charset="0"/>
                </a:endParaRPr>
              </a:p>
            </p:txBody>
          </p:sp>
          <p:sp>
            <p:nvSpPr>
              <p:cNvPr id="99" name="TextBox 98"/>
              <p:cNvSpPr txBox="1"/>
              <p:nvPr/>
            </p:nvSpPr>
            <p:spPr>
              <a:xfrm>
                <a:off x="3457396" y="4568681"/>
                <a:ext cx="1565780" cy="215444"/>
              </a:xfrm>
              <a:prstGeom prst="rect">
                <a:avLst/>
              </a:prstGeom>
              <a:solidFill>
                <a:schemeClr val="bg1"/>
              </a:solidFill>
              <a:ln>
                <a:noFill/>
              </a:ln>
            </p:spPr>
            <p:txBody>
              <a:bodyPr wrap="square" lIns="0" tIns="0" rIns="0" bIns="0" rtlCol="0">
                <a:spAutoFit/>
              </a:bodyPr>
              <a:lstStyle/>
              <a:p>
                <a:pPr algn="ctr"/>
                <a:r>
                  <a:rPr lang="en-US" sz="1400" b="1" spc="300" dirty="0" smtClean="0">
                    <a:latin typeface="Bookman Old Style" panose="02050604050505020204" pitchFamily="18" charset="0"/>
                  </a:rPr>
                  <a:t>WRF-CCSM</a:t>
                </a:r>
                <a:r>
                  <a:rPr lang="en-US" sz="1400" b="1" spc="300" baseline="-25000" dirty="0">
                    <a:latin typeface="Bookman Old Style" panose="02050604050505020204" pitchFamily="18" charset="0"/>
                  </a:rPr>
                  <a:t>O</a:t>
                </a:r>
              </a:p>
            </p:txBody>
          </p:sp>
          <p:sp>
            <p:nvSpPr>
              <p:cNvPr id="100" name="TextBox 99"/>
              <p:cNvSpPr txBox="1"/>
              <p:nvPr/>
            </p:nvSpPr>
            <p:spPr>
              <a:xfrm>
                <a:off x="5953037" y="4570264"/>
                <a:ext cx="1565780" cy="215444"/>
              </a:xfrm>
              <a:prstGeom prst="rect">
                <a:avLst/>
              </a:prstGeom>
              <a:solidFill>
                <a:schemeClr val="bg1"/>
              </a:solidFill>
              <a:ln>
                <a:noFill/>
              </a:ln>
            </p:spPr>
            <p:txBody>
              <a:bodyPr wrap="square" lIns="0" tIns="0" rIns="0" bIns="0" rtlCol="0">
                <a:spAutoFit/>
              </a:bodyPr>
              <a:lstStyle/>
              <a:p>
                <a:pPr algn="ctr"/>
                <a:r>
                  <a:rPr lang="en-US" sz="1400" b="1" spc="300" dirty="0">
                    <a:latin typeface="Bookman Old Style" panose="02050604050505020204" pitchFamily="18" charset="0"/>
                  </a:rPr>
                  <a:t>WRF-CCSM</a:t>
                </a:r>
                <a:r>
                  <a:rPr lang="en-US" sz="1400" b="1" spc="300" baseline="-25000" dirty="0">
                    <a:latin typeface="Bookman Old Style" panose="02050604050505020204" pitchFamily="18" charset="0"/>
                  </a:rPr>
                  <a:t>BC</a:t>
                </a:r>
              </a:p>
            </p:txBody>
          </p:sp>
        </p:grpSp>
        <p:sp>
          <p:nvSpPr>
            <p:cNvPr id="93" name="TextBox 92"/>
            <p:cNvSpPr txBox="1"/>
            <p:nvPr/>
          </p:nvSpPr>
          <p:spPr>
            <a:xfrm>
              <a:off x="25674292" y="32686640"/>
              <a:ext cx="9463842" cy="523220"/>
            </a:xfrm>
            <a:prstGeom prst="rect">
              <a:avLst/>
            </a:prstGeom>
            <a:noFill/>
            <a:ln>
              <a:noFill/>
            </a:ln>
          </p:spPr>
          <p:txBody>
            <a:bodyPr wrap="square" rtlCol="0">
              <a:spAutoFit/>
            </a:bodyPr>
            <a:lstStyle/>
            <a:p>
              <a:pPr algn="ctr"/>
              <a:r>
                <a:rPr lang="en-US" sz="2800" b="1" spc="300" dirty="0" smtClean="0">
                  <a:latin typeface="Times New Roman" panose="02020603050405020304" pitchFamily="18" charset="0"/>
                  <a:cs typeface="Times New Roman" panose="02020603050405020304" pitchFamily="18" charset="0"/>
                </a:rPr>
                <a:t>Change to average number of JJAS dry days</a:t>
              </a:r>
              <a:endParaRPr lang="en-US" sz="2800" b="1" spc="300" dirty="0" smtClean="0">
                <a:latin typeface="Times New Roman" panose="02020603050405020304" pitchFamily="18" charset="0"/>
                <a:cs typeface="Times New Roman" panose="02020603050405020304" pitchFamily="18" charset="0"/>
              </a:endParaRPr>
            </a:p>
          </p:txBody>
        </p:sp>
      </p:grpSp>
      <p:sp>
        <p:nvSpPr>
          <p:cNvPr id="101" name="TextBox 100"/>
          <p:cNvSpPr txBox="1"/>
          <p:nvPr/>
        </p:nvSpPr>
        <p:spPr>
          <a:xfrm>
            <a:off x="16252687" y="32704201"/>
            <a:ext cx="9223251" cy="4154984"/>
          </a:xfrm>
          <a:prstGeom prst="rect">
            <a:avLst/>
          </a:prstGeom>
          <a:noFill/>
          <a:ln>
            <a:noFill/>
          </a:ln>
        </p:spPr>
        <p:txBody>
          <a:bodyPr wrap="square" rtlCol="0">
            <a:spAutoFit/>
          </a:bodyPr>
          <a:lstStyle/>
          <a:p>
            <a:pPr marL="342900" indent="-342900">
              <a:buFont typeface="Arial" panose="020B0604020202020204" pitchFamily="34" charset="0"/>
              <a:buChar char="•"/>
            </a:pPr>
            <a:r>
              <a:rPr lang="en-US" sz="2400" b="1" spc="300" dirty="0" smtClean="0">
                <a:latin typeface="Bookman Old Style" panose="02050604050505020204" pitchFamily="18" charset="0"/>
              </a:rPr>
              <a:t>Changes to the future daily rainfall intensity distribution shows CCSM4 has a shift towards more light rainfall events.</a:t>
            </a:r>
          </a:p>
          <a:p>
            <a:pPr marL="342900" indent="-342900">
              <a:buFont typeface="Arial" panose="020B0604020202020204" pitchFamily="34" charset="0"/>
              <a:buChar char="•"/>
            </a:pPr>
            <a:endParaRPr lang="en-US" sz="2400" b="1" spc="300" dirty="0" smtClean="0">
              <a:latin typeface="Bookman Old Style" panose="02050604050505020204" pitchFamily="18" charset="0"/>
            </a:endParaRPr>
          </a:p>
          <a:p>
            <a:pPr marL="342900" indent="-342900">
              <a:buFont typeface="Arial" panose="020B0604020202020204" pitchFamily="34" charset="0"/>
              <a:buChar char="•"/>
            </a:pPr>
            <a:r>
              <a:rPr lang="en-US" sz="2400" b="1" spc="300" dirty="0" smtClean="0">
                <a:latin typeface="Bookman Old Style" panose="02050604050505020204" pitchFamily="18" charset="0"/>
              </a:rPr>
              <a:t>Downscaled simulations suggest a shift away from light rainfall events</a:t>
            </a:r>
          </a:p>
          <a:p>
            <a:pPr marL="342900" indent="-342900">
              <a:buFont typeface="Arial" panose="020B0604020202020204" pitchFamily="34" charset="0"/>
              <a:buChar char="•"/>
            </a:pPr>
            <a:endParaRPr lang="en-US" sz="2400" b="1" spc="300" dirty="0" smtClean="0">
              <a:latin typeface="Bookman Old Style" panose="02050604050505020204" pitchFamily="18" charset="0"/>
            </a:endParaRPr>
          </a:p>
          <a:p>
            <a:pPr marL="342900" indent="-342900">
              <a:buFont typeface="Arial" panose="020B0604020202020204" pitchFamily="34" charset="0"/>
              <a:buChar char="•"/>
            </a:pPr>
            <a:r>
              <a:rPr lang="en-US" sz="2400" b="1" spc="300" dirty="0" smtClean="0">
                <a:latin typeface="Bookman Old Style" panose="02050604050505020204" pitchFamily="18" charset="0"/>
              </a:rPr>
              <a:t>Bias corrected downscaled simulations—and the greater moisture and instability—shift towards more extreme rainfall events. </a:t>
            </a:r>
            <a:endParaRPr lang="en-US" sz="2400" b="1" spc="300" dirty="0" smtClean="0">
              <a:latin typeface="Bookman Old Style" panose="02050604050505020204" pitchFamily="18" charset="0"/>
            </a:endParaRPr>
          </a:p>
          <a:p>
            <a:pPr marL="342900" indent="-342900">
              <a:buFont typeface="Arial" panose="020B0604020202020204" pitchFamily="34" charset="0"/>
              <a:buChar char="•"/>
            </a:pPr>
            <a:endParaRPr lang="en-US" sz="2400" b="1" spc="300" dirty="0" smtClean="0">
              <a:latin typeface="Bookman Old Style" panose="02050604050505020204" pitchFamily="18" charset="0"/>
            </a:endParaRPr>
          </a:p>
        </p:txBody>
      </p:sp>
      <p:grpSp>
        <p:nvGrpSpPr>
          <p:cNvPr id="24" name="Group 23"/>
          <p:cNvGrpSpPr/>
          <p:nvPr/>
        </p:nvGrpSpPr>
        <p:grpSpPr>
          <a:xfrm>
            <a:off x="19767478" y="18718357"/>
            <a:ext cx="4585492" cy="2111498"/>
            <a:chOff x="19767478" y="18718357"/>
            <a:chExt cx="4585492" cy="2111498"/>
          </a:xfrm>
        </p:grpSpPr>
        <p:sp>
          <p:nvSpPr>
            <p:cNvPr id="102" name="Rectangle 101"/>
            <p:cNvSpPr/>
            <p:nvPr/>
          </p:nvSpPr>
          <p:spPr>
            <a:xfrm>
              <a:off x="19767478" y="18799887"/>
              <a:ext cx="1124712" cy="2020824"/>
            </a:xfrm>
            <a:prstGeom prst="rect">
              <a:avLst/>
            </a:prstGeom>
            <a:solidFill>
              <a:srgbClr val="FFC000">
                <a:alpha val="60000"/>
              </a:srgb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p:cNvSpPr/>
            <p:nvPr/>
          </p:nvSpPr>
          <p:spPr>
            <a:xfrm>
              <a:off x="20892189" y="18799887"/>
              <a:ext cx="2334193" cy="2029968"/>
            </a:xfrm>
            <a:prstGeom prst="rect">
              <a:avLst/>
            </a:prstGeom>
            <a:solidFill>
              <a:schemeClr val="accent5">
                <a:lumMod val="60000"/>
                <a:lumOff val="40000"/>
                <a:alpha val="6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p:cNvSpPr/>
            <p:nvPr/>
          </p:nvSpPr>
          <p:spPr>
            <a:xfrm>
              <a:off x="23226382" y="18799886"/>
              <a:ext cx="1126588" cy="2029968"/>
            </a:xfrm>
            <a:prstGeom prst="rect">
              <a:avLst/>
            </a:prstGeom>
            <a:solidFill>
              <a:srgbClr val="00B050">
                <a:alpha val="60000"/>
              </a:srgb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TextBox 104"/>
            <p:cNvSpPr txBox="1"/>
            <p:nvPr/>
          </p:nvSpPr>
          <p:spPr>
            <a:xfrm>
              <a:off x="19924410" y="18718358"/>
              <a:ext cx="771694" cy="146162"/>
            </a:xfrm>
            <a:prstGeom prst="rect">
              <a:avLst/>
            </a:prstGeom>
            <a:noFill/>
          </p:spPr>
          <p:txBody>
            <a:bodyPr wrap="square" rtlCol="0">
              <a:spAutoFit/>
            </a:bodyPr>
            <a:lstStyle/>
            <a:p>
              <a:pPr algn="ctr"/>
              <a:r>
                <a:rPr lang="en-US" sz="2000" dirty="0" smtClean="0">
                  <a:latin typeface="He's Dead Jim" pitchFamily="2" charset="0"/>
                  <a:cs typeface="VolvoBroad" panose="020B0806020102060101" pitchFamily="34" charset="0"/>
                </a:rPr>
                <a:t>Onset</a:t>
              </a:r>
              <a:endParaRPr lang="en-US" sz="2000" dirty="0">
                <a:latin typeface="He's Dead Jim" pitchFamily="2" charset="0"/>
                <a:cs typeface="VolvoBroad" panose="020B0806020102060101" pitchFamily="34" charset="0"/>
              </a:endParaRPr>
            </a:p>
          </p:txBody>
        </p:sp>
        <p:sp>
          <p:nvSpPr>
            <p:cNvPr id="106" name="TextBox 105"/>
            <p:cNvSpPr txBox="1"/>
            <p:nvPr/>
          </p:nvSpPr>
          <p:spPr>
            <a:xfrm>
              <a:off x="21192806" y="18726732"/>
              <a:ext cx="1689167" cy="146160"/>
            </a:xfrm>
            <a:prstGeom prst="rect">
              <a:avLst/>
            </a:prstGeom>
            <a:noFill/>
          </p:spPr>
          <p:txBody>
            <a:bodyPr wrap="square" rtlCol="0">
              <a:spAutoFit/>
            </a:bodyPr>
            <a:lstStyle/>
            <a:p>
              <a:pPr algn="ctr"/>
              <a:r>
                <a:rPr lang="en-US" sz="2000" dirty="0" smtClean="0">
                  <a:latin typeface="He's Dead Jim" pitchFamily="2" charset="0"/>
                  <a:cs typeface="VolvoBroad" panose="020B0806020102060101" pitchFamily="34" charset="0"/>
                </a:rPr>
                <a:t>Mature</a:t>
              </a:r>
              <a:endParaRPr lang="en-US" sz="2000" dirty="0">
                <a:latin typeface="He's Dead Jim" pitchFamily="2" charset="0"/>
                <a:cs typeface="VolvoBroad" panose="020B0806020102060101" pitchFamily="34" charset="0"/>
              </a:endParaRPr>
            </a:p>
          </p:txBody>
        </p:sp>
        <p:sp>
          <p:nvSpPr>
            <p:cNvPr id="107" name="TextBox 106"/>
            <p:cNvSpPr txBox="1"/>
            <p:nvPr/>
          </p:nvSpPr>
          <p:spPr>
            <a:xfrm>
              <a:off x="23360173" y="18718357"/>
              <a:ext cx="804672" cy="146089"/>
            </a:xfrm>
            <a:prstGeom prst="rect">
              <a:avLst/>
            </a:prstGeom>
            <a:noFill/>
          </p:spPr>
          <p:txBody>
            <a:bodyPr wrap="square" rtlCol="0">
              <a:spAutoFit/>
            </a:bodyPr>
            <a:lstStyle/>
            <a:p>
              <a:pPr algn="ctr"/>
              <a:r>
                <a:rPr lang="en-US" sz="2000" dirty="0" smtClean="0">
                  <a:latin typeface="He's Dead Jim" pitchFamily="2" charset="0"/>
                  <a:cs typeface="VolvoBroad" panose="020B0806020102060101" pitchFamily="34" charset="0"/>
                </a:rPr>
                <a:t>Decay</a:t>
              </a:r>
              <a:endParaRPr lang="en-US" sz="2000" dirty="0">
                <a:latin typeface="He's Dead Jim" pitchFamily="2" charset="0"/>
                <a:cs typeface="VolvoBroad" panose="020B0806020102060101" pitchFamily="34" charset="0"/>
              </a:endParaRPr>
            </a:p>
          </p:txBody>
        </p:sp>
      </p:grpSp>
      <p:grpSp>
        <p:nvGrpSpPr>
          <p:cNvPr id="108" name="Group 107"/>
          <p:cNvGrpSpPr/>
          <p:nvPr/>
        </p:nvGrpSpPr>
        <p:grpSpPr>
          <a:xfrm>
            <a:off x="19767478" y="21469113"/>
            <a:ext cx="4585492" cy="2102354"/>
            <a:chOff x="19767478" y="18718357"/>
            <a:chExt cx="4585492" cy="2102354"/>
          </a:xfrm>
        </p:grpSpPr>
        <p:sp>
          <p:nvSpPr>
            <p:cNvPr id="109" name="Rectangle 108"/>
            <p:cNvSpPr/>
            <p:nvPr/>
          </p:nvSpPr>
          <p:spPr>
            <a:xfrm>
              <a:off x="19767478" y="18799887"/>
              <a:ext cx="1124712" cy="2020824"/>
            </a:xfrm>
            <a:prstGeom prst="rect">
              <a:avLst/>
            </a:prstGeom>
            <a:solidFill>
              <a:srgbClr val="FFC000">
                <a:alpha val="60000"/>
              </a:srgb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Rectangle 109"/>
            <p:cNvSpPr/>
            <p:nvPr/>
          </p:nvSpPr>
          <p:spPr>
            <a:xfrm>
              <a:off x="20892189" y="18799887"/>
              <a:ext cx="2334193" cy="2020824"/>
            </a:xfrm>
            <a:prstGeom prst="rect">
              <a:avLst/>
            </a:prstGeom>
            <a:solidFill>
              <a:schemeClr val="accent5">
                <a:lumMod val="60000"/>
                <a:lumOff val="40000"/>
                <a:alpha val="6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ectangle 110"/>
            <p:cNvSpPr/>
            <p:nvPr/>
          </p:nvSpPr>
          <p:spPr>
            <a:xfrm>
              <a:off x="23226382" y="18799886"/>
              <a:ext cx="1126588" cy="2020824"/>
            </a:xfrm>
            <a:prstGeom prst="rect">
              <a:avLst/>
            </a:prstGeom>
            <a:solidFill>
              <a:srgbClr val="00B050">
                <a:alpha val="60000"/>
              </a:srgb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TextBox 111"/>
            <p:cNvSpPr txBox="1"/>
            <p:nvPr/>
          </p:nvSpPr>
          <p:spPr>
            <a:xfrm>
              <a:off x="19924410" y="18718358"/>
              <a:ext cx="771694" cy="146162"/>
            </a:xfrm>
            <a:prstGeom prst="rect">
              <a:avLst/>
            </a:prstGeom>
            <a:noFill/>
          </p:spPr>
          <p:txBody>
            <a:bodyPr wrap="square" rtlCol="0">
              <a:spAutoFit/>
            </a:bodyPr>
            <a:lstStyle/>
            <a:p>
              <a:pPr algn="ctr"/>
              <a:r>
                <a:rPr lang="en-US" sz="2000" dirty="0" smtClean="0">
                  <a:latin typeface="He's Dead Jim" pitchFamily="2" charset="0"/>
                  <a:cs typeface="VolvoBroad" panose="020B0806020102060101" pitchFamily="34" charset="0"/>
                </a:rPr>
                <a:t>Onset</a:t>
              </a:r>
              <a:endParaRPr lang="en-US" sz="2000" dirty="0">
                <a:latin typeface="He's Dead Jim" pitchFamily="2" charset="0"/>
                <a:cs typeface="VolvoBroad" panose="020B0806020102060101" pitchFamily="34" charset="0"/>
              </a:endParaRPr>
            </a:p>
          </p:txBody>
        </p:sp>
        <p:sp>
          <p:nvSpPr>
            <p:cNvPr id="113" name="TextBox 112"/>
            <p:cNvSpPr txBox="1"/>
            <p:nvPr/>
          </p:nvSpPr>
          <p:spPr>
            <a:xfrm>
              <a:off x="21192806" y="18726732"/>
              <a:ext cx="1689167" cy="146160"/>
            </a:xfrm>
            <a:prstGeom prst="rect">
              <a:avLst/>
            </a:prstGeom>
            <a:noFill/>
          </p:spPr>
          <p:txBody>
            <a:bodyPr wrap="square" rtlCol="0">
              <a:spAutoFit/>
            </a:bodyPr>
            <a:lstStyle/>
            <a:p>
              <a:pPr algn="ctr"/>
              <a:r>
                <a:rPr lang="en-US" sz="2000" dirty="0" smtClean="0">
                  <a:latin typeface="He's Dead Jim" pitchFamily="2" charset="0"/>
                  <a:cs typeface="VolvoBroad" panose="020B0806020102060101" pitchFamily="34" charset="0"/>
                </a:rPr>
                <a:t>Mature</a:t>
              </a:r>
              <a:endParaRPr lang="en-US" sz="2000" dirty="0">
                <a:latin typeface="He's Dead Jim" pitchFamily="2" charset="0"/>
                <a:cs typeface="VolvoBroad" panose="020B0806020102060101" pitchFamily="34" charset="0"/>
              </a:endParaRPr>
            </a:p>
          </p:txBody>
        </p:sp>
        <p:sp>
          <p:nvSpPr>
            <p:cNvPr id="114" name="TextBox 113"/>
            <p:cNvSpPr txBox="1"/>
            <p:nvPr/>
          </p:nvSpPr>
          <p:spPr>
            <a:xfrm>
              <a:off x="23360173" y="18718357"/>
              <a:ext cx="804672" cy="146089"/>
            </a:xfrm>
            <a:prstGeom prst="rect">
              <a:avLst/>
            </a:prstGeom>
            <a:noFill/>
          </p:spPr>
          <p:txBody>
            <a:bodyPr wrap="square" rtlCol="0">
              <a:spAutoFit/>
            </a:bodyPr>
            <a:lstStyle/>
            <a:p>
              <a:pPr algn="ctr"/>
              <a:r>
                <a:rPr lang="en-US" sz="2000" dirty="0" smtClean="0">
                  <a:latin typeface="He's Dead Jim" pitchFamily="2" charset="0"/>
                  <a:cs typeface="VolvoBroad" panose="020B0806020102060101" pitchFamily="34" charset="0"/>
                </a:rPr>
                <a:t>Decay</a:t>
              </a:r>
              <a:endParaRPr lang="en-US" sz="2000" dirty="0">
                <a:latin typeface="He's Dead Jim" pitchFamily="2" charset="0"/>
                <a:cs typeface="VolvoBroad" panose="020B0806020102060101" pitchFamily="34" charset="0"/>
              </a:endParaRPr>
            </a:p>
          </p:txBody>
        </p:sp>
      </p:grpSp>
      <p:grpSp>
        <p:nvGrpSpPr>
          <p:cNvPr id="116" name="Group 115"/>
          <p:cNvGrpSpPr/>
          <p:nvPr/>
        </p:nvGrpSpPr>
        <p:grpSpPr>
          <a:xfrm>
            <a:off x="31689082" y="21657832"/>
            <a:ext cx="4290520" cy="1974338"/>
            <a:chOff x="19767478" y="18718357"/>
            <a:chExt cx="4290520" cy="1974338"/>
          </a:xfrm>
        </p:grpSpPr>
        <p:sp>
          <p:nvSpPr>
            <p:cNvPr id="117" name="Rectangle 116"/>
            <p:cNvSpPr/>
            <p:nvPr/>
          </p:nvSpPr>
          <p:spPr>
            <a:xfrm>
              <a:off x="19767478" y="18799887"/>
              <a:ext cx="1069848" cy="1892808"/>
            </a:xfrm>
            <a:prstGeom prst="rect">
              <a:avLst/>
            </a:prstGeom>
            <a:solidFill>
              <a:srgbClr val="FFC000">
                <a:alpha val="60000"/>
              </a:srgb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Rectangle 117"/>
            <p:cNvSpPr/>
            <p:nvPr/>
          </p:nvSpPr>
          <p:spPr>
            <a:xfrm>
              <a:off x="20844061" y="18799887"/>
              <a:ext cx="2185416" cy="1892808"/>
            </a:xfrm>
            <a:prstGeom prst="rect">
              <a:avLst/>
            </a:prstGeom>
            <a:solidFill>
              <a:schemeClr val="accent5">
                <a:lumMod val="60000"/>
                <a:lumOff val="40000"/>
                <a:alpha val="6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Rectangle 118"/>
            <p:cNvSpPr/>
            <p:nvPr/>
          </p:nvSpPr>
          <p:spPr>
            <a:xfrm>
              <a:off x="23033870" y="18799886"/>
              <a:ext cx="1024128" cy="1892808"/>
            </a:xfrm>
            <a:prstGeom prst="rect">
              <a:avLst/>
            </a:prstGeom>
            <a:solidFill>
              <a:srgbClr val="00B050">
                <a:alpha val="60000"/>
              </a:srgb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TextBox 119"/>
            <p:cNvSpPr txBox="1"/>
            <p:nvPr/>
          </p:nvSpPr>
          <p:spPr>
            <a:xfrm>
              <a:off x="19924410" y="18718358"/>
              <a:ext cx="771694" cy="146162"/>
            </a:xfrm>
            <a:prstGeom prst="rect">
              <a:avLst/>
            </a:prstGeom>
            <a:noFill/>
          </p:spPr>
          <p:txBody>
            <a:bodyPr wrap="square" rtlCol="0">
              <a:spAutoFit/>
            </a:bodyPr>
            <a:lstStyle/>
            <a:p>
              <a:pPr algn="ctr"/>
              <a:r>
                <a:rPr lang="en-US" sz="2000" dirty="0" smtClean="0">
                  <a:latin typeface="He's Dead Jim" pitchFamily="2" charset="0"/>
                  <a:cs typeface="VolvoBroad" panose="020B0806020102060101" pitchFamily="34" charset="0"/>
                </a:rPr>
                <a:t>Onset</a:t>
              </a:r>
              <a:endParaRPr lang="en-US" sz="2000" dirty="0">
                <a:latin typeface="He's Dead Jim" pitchFamily="2" charset="0"/>
                <a:cs typeface="VolvoBroad" panose="020B0806020102060101" pitchFamily="34" charset="0"/>
              </a:endParaRPr>
            </a:p>
          </p:txBody>
        </p:sp>
        <p:sp>
          <p:nvSpPr>
            <p:cNvPr id="121" name="TextBox 120"/>
            <p:cNvSpPr txBox="1"/>
            <p:nvPr/>
          </p:nvSpPr>
          <p:spPr>
            <a:xfrm>
              <a:off x="21060454" y="18726732"/>
              <a:ext cx="1689167" cy="146160"/>
            </a:xfrm>
            <a:prstGeom prst="rect">
              <a:avLst/>
            </a:prstGeom>
            <a:noFill/>
          </p:spPr>
          <p:txBody>
            <a:bodyPr wrap="square" rtlCol="0">
              <a:spAutoFit/>
            </a:bodyPr>
            <a:lstStyle/>
            <a:p>
              <a:pPr algn="ctr"/>
              <a:r>
                <a:rPr lang="en-US" sz="2000" dirty="0" smtClean="0">
                  <a:latin typeface="He's Dead Jim" pitchFamily="2" charset="0"/>
                  <a:cs typeface="VolvoBroad" panose="020B0806020102060101" pitchFamily="34" charset="0"/>
                </a:rPr>
                <a:t>Mature</a:t>
              </a:r>
              <a:endParaRPr lang="en-US" sz="2000" dirty="0">
                <a:latin typeface="He's Dead Jim" pitchFamily="2" charset="0"/>
                <a:cs typeface="VolvoBroad" panose="020B0806020102060101" pitchFamily="34" charset="0"/>
              </a:endParaRPr>
            </a:p>
          </p:txBody>
        </p:sp>
        <p:sp>
          <p:nvSpPr>
            <p:cNvPr id="122" name="TextBox 121"/>
            <p:cNvSpPr txBox="1"/>
            <p:nvPr/>
          </p:nvSpPr>
          <p:spPr>
            <a:xfrm>
              <a:off x="23131568" y="18718357"/>
              <a:ext cx="804672" cy="146089"/>
            </a:xfrm>
            <a:prstGeom prst="rect">
              <a:avLst/>
            </a:prstGeom>
            <a:noFill/>
          </p:spPr>
          <p:txBody>
            <a:bodyPr wrap="square" rtlCol="0">
              <a:spAutoFit/>
            </a:bodyPr>
            <a:lstStyle/>
            <a:p>
              <a:pPr algn="ctr"/>
              <a:r>
                <a:rPr lang="en-US" sz="2000" dirty="0" smtClean="0">
                  <a:latin typeface="He's Dead Jim" pitchFamily="2" charset="0"/>
                  <a:cs typeface="VolvoBroad" panose="020B0806020102060101" pitchFamily="34" charset="0"/>
                </a:rPr>
                <a:t>Decay</a:t>
              </a:r>
              <a:endParaRPr lang="en-US" sz="2000" dirty="0">
                <a:latin typeface="He's Dead Jim" pitchFamily="2" charset="0"/>
                <a:cs typeface="VolvoBroad" panose="020B0806020102060101" pitchFamily="34" charset="0"/>
              </a:endParaRPr>
            </a:p>
          </p:txBody>
        </p:sp>
      </p:grpSp>
      <p:grpSp>
        <p:nvGrpSpPr>
          <p:cNvPr id="123" name="Group 122"/>
          <p:cNvGrpSpPr/>
          <p:nvPr/>
        </p:nvGrpSpPr>
        <p:grpSpPr>
          <a:xfrm>
            <a:off x="31689082" y="18836688"/>
            <a:ext cx="4290520" cy="1974338"/>
            <a:chOff x="19767478" y="18718357"/>
            <a:chExt cx="4290520" cy="1974338"/>
          </a:xfrm>
        </p:grpSpPr>
        <p:sp>
          <p:nvSpPr>
            <p:cNvPr id="124" name="Rectangle 123"/>
            <p:cNvSpPr/>
            <p:nvPr/>
          </p:nvSpPr>
          <p:spPr>
            <a:xfrm>
              <a:off x="19767478" y="18799887"/>
              <a:ext cx="1069848" cy="1892808"/>
            </a:xfrm>
            <a:prstGeom prst="rect">
              <a:avLst/>
            </a:prstGeom>
            <a:solidFill>
              <a:srgbClr val="FFC000">
                <a:alpha val="60000"/>
              </a:srgb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Rectangle 124"/>
            <p:cNvSpPr/>
            <p:nvPr/>
          </p:nvSpPr>
          <p:spPr>
            <a:xfrm>
              <a:off x="20844061" y="18799887"/>
              <a:ext cx="2185416" cy="1892808"/>
            </a:xfrm>
            <a:prstGeom prst="rect">
              <a:avLst/>
            </a:prstGeom>
            <a:solidFill>
              <a:schemeClr val="accent5">
                <a:lumMod val="60000"/>
                <a:lumOff val="40000"/>
                <a:alpha val="6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Rectangle 125"/>
            <p:cNvSpPr/>
            <p:nvPr/>
          </p:nvSpPr>
          <p:spPr>
            <a:xfrm>
              <a:off x="23033870" y="18799886"/>
              <a:ext cx="1024128" cy="1892808"/>
            </a:xfrm>
            <a:prstGeom prst="rect">
              <a:avLst/>
            </a:prstGeom>
            <a:solidFill>
              <a:srgbClr val="00B050">
                <a:alpha val="60000"/>
              </a:srgb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TextBox 126"/>
            <p:cNvSpPr txBox="1"/>
            <p:nvPr/>
          </p:nvSpPr>
          <p:spPr>
            <a:xfrm>
              <a:off x="19924410" y="18718358"/>
              <a:ext cx="771694" cy="146162"/>
            </a:xfrm>
            <a:prstGeom prst="rect">
              <a:avLst/>
            </a:prstGeom>
            <a:noFill/>
          </p:spPr>
          <p:txBody>
            <a:bodyPr wrap="square" rtlCol="0">
              <a:spAutoFit/>
            </a:bodyPr>
            <a:lstStyle/>
            <a:p>
              <a:pPr algn="ctr"/>
              <a:r>
                <a:rPr lang="en-US" sz="2000" dirty="0" smtClean="0">
                  <a:latin typeface="He's Dead Jim" pitchFamily="2" charset="0"/>
                  <a:cs typeface="VolvoBroad" panose="020B0806020102060101" pitchFamily="34" charset="0"/>
                </a:rPr>
                <a:t>Onset</a:t>
              </a:r>
              <a:endParaRPr lang="en-US" sz="2000" dirty="0">
                <a:latin typeface="He's Dead Jim" pitchFamily="2" charset="0"/>
                <a:cs typeface="VolvoBroad" panose="020B0806020102060101" pitchFamily="34" charset="0"/>
              </a:endParaRPr>
            </a:p>
          </p:txBody>
        </p:sp>
        <p:sp>
          <p:nvSpPr>
            <p:cNvPr id="128" name="TextBox 127"/>
            <p:cNvSpPr txBox="1"/>
            <p:nvPr/>
          </p:nvSpPr>
          <p:spPr>
            <a:xfrm>
              <a:off x="21060454" y="18726732"/>
              <a:ext cx="1689167" cy="146160"/>
            </a:xfrm>
            <a:prstGeom prst="rect">
              <a:avLst/>
            </a:prstGeom>
            <a:noFill/>
          </p:spPr>
          <p:txBody>
            <a:bodyPr wrap="square" rtlCol="0">
              <a:spAutoFit/>
            </a:bodyPr>
            <a:lstStyle/>
            <a:p>
              <a:pPr algn="ctr"/>
              <a:r>
                <a:rPr lang="en-US" sz="2000" dirty="0" smtClean="0">
                  <a:latin typeface="He's Dead Jim" pitchFamily="2" charset="0"/>
                  <a:cs typeface="VolvoBroad" panose="020B0806020102060101" pitchFamily="34" charset="0"/>
                </a:rPr>
                <a:t>Mature</a:t>
              </a:r>
              <a:endParaRPr lang="en-US" sz="2000" dirty="0">
                <a:latin typeface="He's Dead Jim" pitchFamily="2" charset="0"/>
                <a:cs typeface="VolvoBroad" panose="020B0806020102060101" pitchFamily="34" charset="0"/>
              </a:endParaRPr>
            </a:p>
          </p:txBody>
        </p:sp>
        <p:sp>
          <p:nvSpPr>
            <p:cNvPr id="129" name="TextBox 128"/>
            <p:cNvSpPr txBox="1"/>
            <p:nvPr/>
          </p:nvSpPr>
          <p:spPr>
            <a:xfrm>
              <a:off x="23131568" y="18718357"/>
              <a:ext cx="804672" cy="146089"/>
            </a:xfrm>
            <a:prstGeom prst="rect">
              <a:avLst/>
            </a:prstGeom>
            <a:noFill/>
          </p:spPr>
          <p:txBody>
            <a:bodyPr wrap="square" rtlCol="0">
              <a:spAutoFit/>
            </a:bodyPr>
            <a:lstStyle/>
            <a:p>
              <a:pPr algn="ctr"/>
              <a:r>
                <a:rPr lang="en-US" sz="2000" dirty="0" smtClean="0">
                  <a:latin typeface="He's Dead Jim" pitchFamily="2" charset="0"/>
                  <a:cs typeface="VolvoBroad" panose="020B0806020102060101" pitchFamily="34" charset="0"/>
                </a:rPr>
                <a:t>Decay</a:t>
              </a:r>
              <a:endParaRPr lang="en-US" sz="2000" dirty="0">
                <a:latin typeface="He's Dead Jim" pitchFamily="2" charset="0"/>
                <a:cs typeface="VolvoBroad" panose="020B0806020102060101" pitchFamily="34" charset="0"/>
              </a:endParaRPr>
            </a:p>
          </p:txBody>
        </p:sp>
      </p:grpSp>
      <p:grpSp>
        <p:nvGrpSpPr>
          <p:cNvPr id="130" name="Group 129"/>
          <p:cNvGrpSpPr/>
          <p:nvPr/>
        </p:nvGrpSpPr>
        <p:grpSpPr>
          <a:xfrm>
            <a:off x="3892024" y="3936120"/>
            <a:ext cx="2633008" cy="2633009"/>
            <a:chOff x="34447269" y="3719130"/>
            <a:chExt cx="2633008" cy="2633009"/>
          </a:xfrm>
        </p:grpSpPr>
        <p:sp>
          <p:nvSpPr>
            <p:cNvPr id="131" name="Oval 130"/>
            <p:cNvSpPr/>
            <p:nvPr/>
          </p:nvSpPr>
          <p:spPr>
            <a:xfrm>
              <a:off x="35163881" y="4418678"/>
              <a:ext cx="1170503" cy="122077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2" name="Picture 6" descr="http://upload.wikimedia.org/wikipedia/commons/0/03/NSF_Logo.jpg"/>
            <p:cNvPicPr>
              <a:picLocks noChangeAspect="1" noChangeArrowheads="1"/>
            </p:cNvPicPr>
            <p:nvPr/>
          </p:nvPicPr>
          <p:blipFill>
            <a:blip r:embed="rId18" cstate="print">
              <a:extLst>
                <a:ext uri="{BEBA8EAE-BF5A-486C-A8C5-ECC9F3942E4B}">
                  <a14:imgProps xmlns:a14="http://schemas.microsoft.com/office/drawing/2010/main">
                    <a14:imgLayer r:embed="rId19">
                      <a14:imgEffect>
                        <a14:backgroundRemoval t="0" b="100000" l="0" r="100000"/>
                      </a14:imgEffect>
                    </a14:imgLayer>
                  </a14:imgProps>
                </a:ext>
                <a:ext uri="{28A0092B-C50C-407E-A947-70E740481C1C}">
                  <a14:useLocalDpi xmlns:a14="http://schemas.microsoft.com/office/drawing/2010/main" val="0"/>
                </a:ext>
              </a:extLst>
            </a:blip>
            <a:srcRect/>
            <a:stretch>
              <a:fillRect/>
            </a:stretch>
          </p:blipFill>
          <p:spPr bwMode="auto">
            <a:xfrm>
              <a:off x="34447269" y="3719130"/>
              <a:ext cx="2633008" cy="2633009"/>
            </a:xfrm>
            <a:prstGeom prst="rect">
              <a:avLst/>
            </a:prstGeom>
            <a:noFill/>
            <a:ln w="19050">
              <a:noFill/>
            </a:ln>
            <a:extLst>
              <a:ext uri="{909E8E84-426E-40dd-AFC4-6F175D3DCCD1}">
                <a14:hiddenFill xmlns:a14="http://schemas.microsoft.com/office/drawing/2010/main" xmlns="">
                  <a:solidFill>
                    <a:srgbClr val="FFFFFF"/>
                  </a:solidFill>
                </a14:hiddenFill>
              </a:ext>
            </a:extLst>
          </p:spPr>
        </p:pic>
      </p:grpSp>
      <p:grpSp>
        <p:nvGrpSpPr>
          <p:cNvPr id="40" name="Group 39"/>
          <p:cNvGrpSpPr/>
          <p:nvPr/>
        </p:nvGrpSpPr>
        <p:grpSpPr>
          <a:xfrm>
            <a:off x="861602" y="3866294"/>
            <a:ext cx="2527568" cy="2645070"/>
            <a:chOff x="861602" y="3866294"/>
            <a:chExt cx="2527568" cy="2645070"/>
          </a:xfrm>
        </p:grpSpPr>
        <p:sp>
          <p:nvSpPr>
            <p:cNvPr id="36" name="Rounded Rectangle 35"/>
            <p:cNvSpPr/>
            <p:nvPr/>
          </p:nvSpPr>
          <p:spPr>
            <a:xfrm>
              <a:off x="861602" y="3983796"/>
              <a:ext cx="2527568" cy="2527568"/>
            </a:xfrm>
            <a:prstGeom prst="roundRect">
              <a:avLst/>
            </a:prstGeom>
            <a:blipFill>
              <a:blip r:embed="rId20"/>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p:cNvSpPr txBox="1"/>
            <p:nvPr/>
          </p:nvSpPr>
          <p:spPr>
            <a:xfrm>
              <a:off x="1501293" y="3866294"/>
              <a:ext cx="1251284" cy="707886"/>
            </a:xfrm>
            <a:prstGeom prst="rect">
              <a:avLst/>
            </a:prstGeom>
            <a:noFill/>
          </p:spPr>
          <p:txBody>
            <a:bodyPr wrap="square" rtlCol="0">
              <a:spAutoFit/>
            </a:bodyPr>
            <a:lstStyle/>
            <a:p>
              <a:r>
                <a:rPr lang="en-US" sz="4000" dirty="0" smtClean="0">
                  <a:ln>
                    <a:solidFill>
                      <a:schemeClr val="tx1"/>
                    </a:solidFill>
                  </a:ln>
                  <a:solidFill>
                    <a:schemeClr val="bg1">
                      <a:lumMod val="65000"/>
                    </a:schemeClr>
                  </a:solidFill>
                  <a:effectLst>
                    <a:outerShdw blurRad="50800" dist="38100" dir="2700000" algn="tl" rotWithShape="0">
                      <a:prstClr val="black">
                        <a:alpha val="40000"/>
                      </a:prstClr>
                    </a:outerShdw>
                  </a:effectLst>
                </a:rPr>
                <a:t>2016</a:t>
              </a:r>
              <a:endParaRPr lang="en-US" sz="4000" dirty="0">
                <a:ln>
                  <a:solidFill>
                    <a:schemeClr val="tx1"/>
                  </a:solidFill>
                </a:ln>
                <a:solidFill>
                  <a:schemeClr val="bg1">
                    <a:lumMod val="65000"/>
                  </a:schemeClr>
                </a:solidFill>
                <a:effectLst>
                  <a:outerShdw blurRad="50800" dist="38100" dir="2700000" algn="tl" rotWithShape="0">
                    <a:prstClr val="black">
                      <a:alpha val="40000"/>
                    </a:prstClr>
                  </a:outerShdw>
                </a:effectLst>
              </a:endParaRPr>
            </a:p>
          </p:txBody>
        </p:sp>
      </p:grpSp>
    </p:spTree>
    <p:extLst>
      <p:ext uri="{BB962C8B-B14F-4D97-AF65-F5344CB8AC3E}">
        <p14:creationId xmlns:p14="http://schemas.microsoft.com/office/powerpoint/2010/main" val="277167885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541</TotalTime>
  <Words>1062</Words>
  <Application>Microsoft Office PowerPoint</Application>
  <PresentationFormat>Custom</PresentationFormat>
  <Paragraphs>103</Paragraphs>
  <Slides>1</Slides>
  <Notes>0</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1</vt:i4>
      </vt:variant>
    </vt:vector>
  </HeadingPairs>
  <TitlesOfParts>
    <vt:vector size="17" baseType="lpstr">
      <vt:lpstr>Arial</vt:lpstr>
      <vt:lpstr>Ayuthaya</vt:lpstr>
      <vt:lpstr>Bookman Old Style</vt:lpstr>
      <vt:lpstr>Calibri</vt:lpstr>
      <vt:lpstr>Calibri Light</vt:lpstr>
      <vt:lpstr>Cambria Math</vt:lpstr>
      <vt:lpstr>Handwriting - Dakota</vt:lpstr>
      <vt:lpstr>He's Dead Jim</vt:lpstr>
      <vt:lpstr>Lucida Sans Typewriter</vt:lpstr>
      <vt:lpstr>Papyrus</vt:lpstr>
      <vt:lpstr>Perpetua Titling MT</vt:lpstr>
      <vt:lpstr>Thats Super</vt:lpstr>
      <vt:lpstr>Times New Roman</vt:lpstr>
      <vt:lpstr>VolvoBroad</vt:lpstr>
      <vt:lpstr>Wingdings</vt:lpstr>
      <vt:lpstr>Office Theme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Jon</dc:creator>
  <cp:lastModifiedBy>Jon</cp:lastModifiedBy>
  <cp:revision>45</cp:revision>
  <dcterms:created xsi:type="dcterms:W3CDTF">2016-05-27T02:29:12Z</dcterms:created>
  <dcterms:modified xsi:type="dcterms:W3CDTF">2016-06-03T18:06:42Z</dcterms:modified>
</cp:coreProperties>
</file>